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28" autoAdjust="0"/>
  </p:normalViewPr>
  <p:slideViewPr>
    <p:cSldViewPr snapToGrid="0">
      <p:cViewPr varScale="1">
        <p:scale>
          <a:sx n="102" d="100"/>
          <a:sy n="102" d="100"/>
        </p:scale>
        <p:origin x="188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35653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Rident</a:t>
            </a:r>
            <a:r>
              <a:rPr lang="fr-FR" baseline="0" dirty="0" smtClean="0"/>
              <a:t> </a:t>
            </a:r>
            <a:r>
              <a:rPr lang="fr-FR" baseline="0" dirty="0" err="1" smtClean="0"/>
              <a:t>stephane</a:t>
            </a:r>
            <a:r>
              <a:rPr lang="fr-FR" baseline="0" dirty="0" smtClean="0"/>
              <a:t> 33 ans, il y a 5 ans, sur bordeaux infographiste 3d </a:t>
            </a:r>
            <a:r>
              <a:rPr lang="fr-FR" baseline="0" dirty="0" err="1" smtClean="0"/>
              <a:t>start</a:t>
            </a:r>
            <a:r>
              <a:rPr lang="fr-FR" baseline="0" dirty="0" smtClean="0"/>
              <a:t> up. Cette </a:t>
            </a:r>
            <a:r>
              <a:rPr lang="fr-FR" baseline="0" dirty="0" err="1" smtClean="0"/>
              <a:t>experience</a:t>
            </a:r>
            <a:r>
              <a:rPr lang="fr-FR" baseline="0" dirty="0" smtClean="0"/>
              <a:t> collaborer avec </a:t>
            </a:r>
            <a:r>
              <a:rPr lang="fr-FR" baseline="0" dirty="0" err="1" smtClean="0"/>
              <a:t>dev</a:t>
            </a:r>
            <a:r>
              <a:rPr lang="fr-FR" baseline="0" dirty="0" smtClean="0"/>
              <a:t>, </a:t>
            </a:r>
            <a:r>
              <a:rPr lang="fr-FR" baseline="0" dirty="0" err="1" smtClean="0"/>
              <a:t>interet</a:t>
            </a:r>
            <a:r>
              <a:rPr lang="fr-FR" baseline="0" dirty="0" smtClean="0"/>
              <a:t> </a:t>
            </a:r>
            <a:r>
              <a:rPr lang="fr-FR" baseline="0" dirty="0" err="1" smtClean="0"/>
              <a:t>metier</a:t>
            </a:r>
            <a:r>
              <a:rPr lang="fr-FR" baseline="0" dirty="0" smtClean="0"/>
              <a:t>. Décidé formation </a:t>
            </a:r>
            <a:r>
              <a:rPr lang="fr-FR" baseline="0" dirty="0" err="1" smtClean="0"/>
              <a:t>dev</a:t>
            </a:r>
            <a:r>
              <a:rPr lang="fr-FR" baseline="0" dirty="0" smtClean="0"/>
              <a:t> web</a:t>
            </a:r>
            <a:endParaRPr dirty="0"/>
          </a:p>
        </p:txBody>
      </p:sp>
    </p:spTree>
    <p:extLst>
      <p:ext uri="{BB962C8B-B14F-4D97-AF65-F5344CB8AC3E}">
        <p14:creationId xmlns:p14="http://schemas.microsoft.com/office/powerpoint/2010/main" val="201625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37afbb7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37afbb7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Zoning mobile</a:t>
            </a:r>
            <a:r>
              <a:rPr lang="fr-FR" baseline="0" dirty="0" smtClean="0"/>
              <a:t> et desktop. Technique conception -&gt; structure simple </a:t>
            </a:r>
            <a:r>
              <a:rPr lang="fr-FR" baseline="0" dirty="0" err="1" smtClean="0"/>
              <a:t>elements</a:t>
            </a:r>
            <a:r>
              <a:rPr lang="fr-FR" baseline="0" dirty="0" smtClean="0"/>
              <a:t> et zones fonctionnelle du site</a:t>
            </a:r>
          </a:p>
          <a:p>
            <a:pPr marL="0" lvl="0" indent="0" algn="l" rtl="0">
              <a:spcBef>
                <a:spcPts val="0"/>
              </a:spcBef>
              <a:spcAft>
                <a:spcPts val="0"/>
              </a:spcAft>
              <a:buNone/>
            </a:pPr>
            <a:r>
              <a:rPr lang="fr-FR" baseline="0" dirty="0" smtClean="0"/>
              <a:t>2eme partie </a:t>
            </a:r>
            <a:r>
              <a:rPr lang="fr-FR" baseline="0" dirty="0" err="1" smtClean="0"/>
              <a:t>wireframes</a:t>
            </a:r>
            <a:r>
              <a:rPr lang="fr-FR" baseline="0" dirty="0" smtClean="0"/>
              <a:t>/</a:t>
            </a:r>
            <a:r>
              <a:rPr lang="fr-FR" baseline="0" dirty="0" err="1" smtClean="0"/>
              <a:t>mockup</a:t>
            </a:r>
            <a:r>
              <a:rPr lang="fr-FR" baseline="0" dirty="0" smtClean="0"/>
              <a:t> / Mixe essayer de rapprocher au + </a:t>
            </a:r>
            <a:r>
              <a:rPr lang="fr-FR" baseline="0" dirty="0" err="1" smtClean="0"/>
              <a:t>pres</a:t>
            </a:r>
            <a:r>
              <a:rPr lang="fr-FR" baseline="0" dirty="0" smtClean="0"/>
              <a:t> de mon idée, zoning assez poussé</a:t>
            </a:r>
          </a:p>
          <a:p>
            <a:pPr marL="0" lvl="0" indent="0" algn="l" rtl="0">
              <a:spcBef>
                <a:spcPts val="0"/>
              </a:spcBef>
              <a:spcAft>
                <a:spcPts val="0"/>
              </a:spcAft>
              <a:buNone/>
            </a:pPr>
            <a:r>
              <a:rPr lang="fr-FR" baseline="0" dirty="0" smtClean="0"/>
              <a:t>Doc technique rempli au fur et a mesure avancement site</a:t>
            </a:r>
            <a:endParaRPr dirty="0"/>
          </a:p>
        </p:txBody>
      </p:sp>
    </p:spTree>
    <p:extLst>
      <p:ext uri="{BB962C8B-B14F-4D97-AF65-F5344CB8AC3E}">
        <p14:creationId xmlns:p14="http://schemas.microsoft.com/office/powerpoint/2010/main" val="4085899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562c63c6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562c63c6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605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2423b8c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2423b8c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smtClean="0"/>
              <a:t>Preparé</a:t>
            </a:r>
            <a:r>
              <a:rPr lang="fr-FR" baseline="0" dirty="0" smtClean="0"/>
              <a:t> structure appli web commande </a:t>
            </a:r>
            <a:r>
              <a:rPr lang="fr-FR" baseline="0" dirty="0" err="1" smtClean="0"/>
              <a:t>npx</a:t>
            </a:r>
            <a:r>
              <a:rPr lang="fr-FR" baseline="0" dirty="0" smtClean="0"/>
              <a:t> </a:t>
            </a:r>
            <a:r>
              <a:rPr lang="fr-FR" baseline="0" dirty="0" err="1" smtClean="0"/>
              <a:t>create-react-app</a:t>
            </a:r>
            <a:r>
              <a:rPr lang="fr-FR" baseline="0" dirty="0" smtClean="0"/>
              <a:t>, </a:t>
            </a:r>
          </a:p>
          <a:p>
            <a:pPr marL="0" lvl="0" indent="0" algn="l" rtl="0">
              <a:spcBef>
                <a:spcPts val="0"/>
              </a:spcBef>
              <a:spcAft>
                <a:spcPts val="0"/>
              </a:spcAft>
              <a:buNone/>
            </a:pPr>
            <a:r>
              <a:rPr lang="fr-FR" baseline="0" dirty="0" smtClean="0"/>
              <a:t>Format JSX décrire structure HTML composants ( code html dans fichier JS -&gt; </a:t>
            </a:r>
            <a:r>
              <a:rPr lang="fr-FR" baseline="0" dirty="0" err="1" smtClean="0"/>
              <a:t>creation</a:t>
            </a:r>
            <a:r>
              <a:rPr lang="fr-FR" baseline="0" dirty="0" smtClean="0"/>
              <a:t> </a:t>
            </a:r>
            <a:r>
              <a:rPr lang="fr-FR" baseline="0" dirty="0" err="1" smtClean="0"/>
              <a:t>elements</a:t>
            </a:r>
            <a:r>
              <a:rPr lang="fr-FR" baseline="0" dirty="0" smtClean="0"/>
              <a:t> interface user </a:t>
            </a:r>
            <a:r>
              <a:rPr lang="fr-FR" baseline="0" dirty="0" err="1" smtClean="0"/>
              <a:t>melangeant</a:t>
            </a:r>
            <a:r>
              <a:rPr lang="fr-FR" baseline="0" dirty="0" smtClean="0"/>
              <a:t> 2 langages)</a:t>
            </a:r>
          </a:p>
          <a:p>
            <a:pPr marL="0" lvl="0" indent="0" algn="l" rtl="0">
              <a:spcBef>
                <a:spcPts val="0"/>
              </a:spcBef>
              <a:spcAft>
                <a:spcPts val="0"/>
              </a:spcAft>
              <a:buNone/>
            </a:pPr>
            <a:r>
              <a:rPr lang="fr-FR" baseline="0" dirty="0" smtClean="0"/>
              <a:t>Install </a:t>
            </a:r>
            <a:r>
              <a:rPr lang="fr-FR" baseline="0" dirty="0" err="1" smtClean="0"/>
              <a:t>dependances</a:t>
            </a:r>
            <a:r>
              <a:rPr lang="fr-FR" baseline="0" dirty="0" smtClean="0"/>
              <a:t> </a:t>
            </a:r>
            <a:r>
              <a:rPr lang="fr-FR" baseline="0" dirty="0" err="1" smtClean="0"/>
              <a:t>tailwind,react</a:t>
            </a:r>
            <a:r>
              <a:rPr lang="fr-FR" baseline="0" dirty="0" smtClean="0"/>
              <a:t> router, dom.</a:t>
            </a:r>
          </a:p>
          <a:p>
            <a:pPr marL="0" lvl="0" indent="0" algn="l" rtl="0">
              <a:spcBef>
                <a:spcPts val="0"/>
              </a:spcBef>
              <a:spcAft>
                <a:spcPts val="0"/>
              </a:spcAft>
              <a:buNone/>
            </a:pPr>
            <a:r>
              <a:rPr lang="fr-FR" baseline="0" dirty="0" smtClean="0"/>
              <a:t>Tailwind.config.js -&gt; personnaliser palettes couleur et police </a:t>
            </a:r>
            <a:r>
              <a:rPr lang="fr-FR" baseline="0" dirty="0" err="1" smtClean="0"/>
              <a:t>pr</a:t>
            </a:r>
            <a:r>
              <a:rPr lang="fr-FR" baseline="0" dirty="0" smtClean="0"/>
              <a:t> simplifier code html </a:t>
            </a:r>
            <a:r>
              <a:rPr lang="fr-FR" baseline="0" dirty="0" err="1" smtClean="0"/>
              <a:t>ac</a:t>
            </a:r>
            <a:r>
              <a:rPr lang="fr-FR" baseline="0" dirty="0" smtClean="0"/>
              <a:t> classe </a:t>
            </a:r>
            <a:r>
              <a:rPr lang="fr-FR" baseline="0" dirty="0" err="1" smtClean="0"/>
              <a:t>pr</a:t>
            </a:r>
            <a:r>
              <a:rPr lang="fr-FR" baseline="0" dirty="0" smtClean="0"/>
              <a:t> </a:t>
            </a:r>
            <a:r>
              <a:rPr lang="fr-FR" baseline="0" dirty="0" err="1" smtClean="0"/>
              <a:t>repro</a:t>
            </a:r>
            <a:r>
              <a:rPr lang="fr-FR" baseline="0" dirty="0" smtClean="0"/>
              <a:t> charte</a:t>
            </a:r>
          </a:p>
          <a:p>
            <a:pPr marL="0" lvl="0" indent="0" algn="l" rtl="0">
              <a:spcBef>
                <a:spcPts val="0"/>
              </a:spcBef>
              <a:spcAft>
                <a:spcPts val="0"/>
              </a:spcAft>
              <a:buNone/>
            </a:pPr>
            <a:r>
              <a:rPr lang="fr-FR" baseline="0" dirty="0" smtClean="0"/>
              <a:t>SEO -&gt; 1 H1, </a:t>
            </a:r>
            <a:r>
              <a:rPr lang="fr-FR" baseline="0" dirty="0" err="1" smtClean="0"/>
              <a:t>hierarchies</a:t>
            </a:r>
            <a:r>
              <a:rPr lang="fr-FR" baseline="0" dirty="0" smtClean="0"/>
              <a:t> titre, balise </a:t>
            </a:r>
            <a:r>
              <a:rPr lang="fr-FR" baseline="0" dirty="0" err="1" smtClean="0"/>
              <a:t>meta</a:t>
            </a:r>
            <a:r>
              <a:rPr lang="fr-FR" baseline="0" dirty="0" smtClean="0"/>
              <a:t> </a:t>
            </a:r>
            <a:r>
              <a:rPr lang="fr-FR" baseline="0" dirty="0" err="1" smtClean="0"/>
              <a:t>desc</a:t>
            </a:r>
            <a:r>
              <a:rPr lang="fr-FR" baseline="0" dirty="0" smtClean="0"/>
              <a:t> </a:t>
            </a:r>
            <a:r>
              <a:rPr lang="fr-FR" baseline="0" dirty="0" err="1" smtClean="0"/>
              <a:t>pr</a:t>
            </a:r>
            <a:r>
              <a:rPr lang="fr-FR" baseline="0" dirty="0" smtClean="0"/>
              <a:t> </a:t>
            </a:r>
            <a:r>
              <a:rPr lang="fr-FR" baseline="0" dirty="0" err="1" smtClean="0"/>
              <a:t>referencement</a:t>
            </a:r>
            <a:r>
              <a:rPr lang="fr-FR" baseline="0" dirty="0" smtClean="0"/>
              <a:t> mot </a:t>
            </a:r>
            <a:r>
              <a:rPr lang="fr-FR" baseline="0" dirty="0" err="1" smtClean="0"/>
              <a:t>cles</a:t>
            </a:r>
            <a:r>
              <a:rPr lang="fr-FR" baseline="0" dirty="0" smtClean="0"/>
              <a:t>, </a:t>
            </a:r>
            <a:r>
              <a:rPr lang="fr-FR" baseline="0" dirty="0" err="1" smtClean="0"/>
              <a:t>semantique</a:t>
            </a:r>
            <a:endParaRPr lang="fr-FR" baseline="0" dirty="0" smtClean="0"/>
          </a:p>
          <a:p>
            <a:pPr marL="0" lvl="0" indent="0" algn="l" rtl="0">
              <a:spcBef>
                <a:spcPts val="0"/>
              </a:spcBef>
              <a:spcAft>
                <a:spcPts val="0"/>
              </a:spcAft>
              <a:buNone/>
            </a:pPr>
            <a:r>
              <a:rPr lang="fr-FR" baseline="0" dirty="0" smtClean="0"/>
              <a:t>Déployé + </a:t>
            </a:r>
            <a:r>
              <a:rPr lang="fr-FR" baseline="0" dirty="0" err="1" smtClean="0"/>
              <a:t>tot</a:t>
            </a:r>
            <a:r>
              <a:rPr lang="fr-FR" baseline="0" dirty="0" smtClean="0"/>
              <a:t> </a:t>
            </a:r>
            <a:r>
              <a:rPr lang="fr-FR" baseline="0" dirty="0" err="1" smtClean="0"/>
              <a:t>app</a:t>
            </a:r>
            <a:r>
              <a:rPr lang="fr-FR" baseline="0" dirty="0" smtClean="0"/>
              <a:t> afin d’avoir pleins de sauvegardes de chaque étape </a:t>
            </a:r>
            <a:r>
              <a:rPr lang="fr-FR" baseline="0" dirty="0" err="1" smtClean="0"/>
              <a:t>ac</a:t>
            </a:r>
            <a:r>
              <a:rPr lang="fr-FR" baseline="0" dirty="0" smtClean="0"/>
              <a:t> git et </a:t>
            </a:r>
            <a:r>
              <a:rPr lang="fr-FR" baseline="0" dirty="0" err="1" smtClean="0"/>
              <a:t>github</a:t>
            </a:r>
            <a:r>
              <a:rPr lang="fr-FR" baseline="0" dirty="0" smtClean="0"/>
              <a:t> connecté a VSC</a:t>
            </a:r>
            <a:endParaRPr dirty="0"/>
          </a:p>
        </p:txBody>
      </p:sp>
    </p:spTree>
    <p:extLst>
      <p:ext uri="{BB962C8B-B14F-4D97-AF65-F5344CB8AC3E}">
        <p14:creationId xmlns:p14="http://schemas.microsoft.com/office/powerpoint/2010/main" val="364089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37afbb75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37afbb7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Extension server live VSC, coder</a:t>
            </a:r>
            <a:r>
              <a:rPr lang="fr-FR" baseline="0" dirty="0" smtClean="0"/>
              <a:t> manière Mobile first , commande inspecté navigateur </a:t>
            </a:r>
          </a:p>
          <a:p>
            <a:pPr marL="0" lvl="0" indent="0" algn="l" rtl="0">
              <a:spcBef>
                <a:spcPts val="0"/>
              </a:spcBef>
              <a:spcAft>
                <a:spcPts val="0"/>
              </a:spcAft>
              <a:buNone/>
            </a:pPr>
            <a:r>
              <a:rPr lang="fr-FR" baseline="0" dirty="0" smtClean="0"/>
              <a:t>Partie Responsive j’ai utilisé </a:t>
            </a:r>
            <a:r>
              <a:rPr lang="fr-FR" baseline="0" dirty="0" err="1" smtClean="0"/>
              <a:t>tailwind</a:t>
            </a:r>
            <a:r>
              <a:rPr lang="fr-FR" baseline="0" dirty="0" smtClean="0"/>
              <a:t> </a:t>
            </a:r>
            <a:r>
              <a:rPr lang="fr-FR" baseline="0" dirty="0" err="1" smtClean="0"/>
              <a:t>css</a:t>
            </a:r>
            <a:r>
              <a:rPr lang="fr-FR" baseline="0" dirty="0" smtClean="0"/>
              <a:t> -&gt; classes permettant contrôler éléments mobile puis grand écran grâce a ses classes dites media </a:t>
            </a:r>
            <a:r>
              <a:rPr lang="fr-FR" baseline="0" dirty="0" err="1" smtClean="0"/>
              <a:t>queries</a:t>
            </a:r>
            <a:endParaRPr lang="fr-FR"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492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2423b8cd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2423b8cd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Utilisé</a:t>
            </a:r>
            <a:r>
              <a:rPr lang="fr-FR" baseline="0" dirty="0" smtClean="0"/>
              <a:t> </a:t>
            </a:r>
            <a:r>
              <a:rPr lang="fr-FR" baseline="0" dirty="0" err="1" smtClean="0"/>
              <a:t>differentes</a:t>
            </a:r>
            <a:r>
              <a:rPr lang="fr-FR" baseline="0" dirty="0" smtClean="0"/>
              <a:t> techno et technique créer </a:t>
            </a:r>
            <a:r>
              <a:rPr lang="fr-FR" baseline="0" dirty="0" err="1" smtClean="0"/>
              <a:t>experience</a:t>
            </a:r>
            <a:r>
              <a:rPr lang="fr-FR" baseline="0" dirty="0" smtClean="0"/>
              <a:t> interactive</a:t>
            </a:r>
          </a:p>
          <a:p>
            <a:pPr marL="0" lvl="0" indent="0" algn="l" rtl="0">
              <a:spcBef>
                <a:spcPts val="0"/>
              </a:spcBef>
              <a:spcAft>
                <a:spcPts val="0"/>
              </a:spcAft>
              <a:buNone/>
            </a:pPr>
            <a:r>
              <a:rPr lang="fr-FR" baseline="0" dirty="0" err="1" smtClean="0"/>
              <a:t>React</a:t>
            </a:r>
            <a:r>
              <a:rPr lang="fr-FR" baseline="0" dirty="0" smtClean="0"/>
              <a:t> </a:t>
            </a:r>
            <a:r>
              <a:rPr lang="fr-FR" baseline="0" dirty="0" err="1" smtClean="0"/>
              <a:t>bibliotheque</a:t>
            </a:r>
            <a:r>
              <a:rPr lang="fr-FR" baseline="0" dirty="0" smtClean="0"/>
              <a:t> JS permis créer composant </a:t>
            </a:r>
            <a:r>
              <a:rPr lang="fr-FR" baseline="0" dirty="0" err="1" smtClean="0"/>
              <a:t>independants</a:t>
            </a:r>
            <a:r>
              <a:rPr lang="fr-FR" baseline="0" dirty="0" smtClean="0"/>
              <a:t> et réutilisables afin de </a:t>
            </a:r>
            <a:r>
              <a:rPr lang="fr-FR" baseline="0" dirty="0" err="1" smtClean="0"/>
              <a:t>gerer</a:t>
            </a:r>
            <a:r>
              <a:rPr lang="fr-FR" baseline="0" dirty="0" smtClean="0"/>
              <a:t> efficacement </a:t>
            </a:r>
            <a:r>
              <a:rPr lang="fr-FR" baseline="0" dirty="0" err="1" smtClean="0"/>
              <a:t>differents</a:t>
            </a:r>
            <a:r>
              <a:rPr lang="fr-FR" baseline="0" dirty="0" smtClean="0"/>
              <a:t> états de </a:t>
            </a:r>
            <a:r>
              <a:rPr lang="fr-FR" baseline="0" dirty="0" err="1" smtClean="0"/>
              <a:t>l’app</a:t>
            </a:r>
            <a:endParaRPr lang="fr-FR" baseline="0" dirty="0" smtClean="0"/>
          </a:p>
          <a:p>
            <a:pPr marL="0" lvl="0" indent="0" algn="l" rtl="0">
              <a:spcBef>
                <a:spcPts val="0"/>
              </a:spcBef>
              <a:spcAft>
                <a:spcPts val="0"/>
              </a:spcAft>
              <a:buNone/>
            </a:pPr>
            <a:r>
              <a:rPr lang="fr-FR" baseline="0" dirty="0" err="1" smtClean="0"/>
              <a:t>React</a:t>
            </a:r>
            <a:r>
              <a:rPr lang="fr-FR" baseline="0" dirty="0" smtClean="0"/>
              <a:t> me permet également de me </a:t>
            </a:r>
            <a:r>
              <a:rPr lang="fr-FR" baseline="0" dirty="0" err="1" smtClean="0"/>
              <a:t>proteger</a:t>
            </a:r>
            <a:r>
              <a:rPr lang="fr-FR" baseline="0" dirty="0" smtClean="0"/>
              <a:t> des attaques XSS, il converti le contenu utilisateur en chaine de </a:t>
            </a:r>
            <a:r>
              <a:rPr lang="fr-FR" baseline="0" dirty="0" err="1" smtClean="0"/>
              <a:t>caracteres</a:t>
            </a:r>
            <a:r>
              <a:rPr lang="fr-FR" baseline="0" dirty="0" smtClean="0"/>
              <a:t> avant </a:t>
            </a:r>
            <a:r>
              <a:rPr lang="fr-FR" baseline="0" dirty="0" err="1" smtClean="0"/>
              <a:t>inserer</a:t>
            </a:r>
            <a:r>
              <a:rPr lang="fr-FR" baseline="0" dirty="0" smtClean="0"/>
              <a:t> dans le DOM </a:t>
            </a:r>
            <a:r>
              <a:rPr lang="fr-FR" baseline="0" dirty="0" err="1" smtClean="0"/>
              <a:t>pr</a:t>
            </a:r>
            <a:r>
              <a:rPr lang="fr-FR" baseline="0" dirty="0" smtClean="0"/>
              <a:t> </a:t>
            </a:r>
            <a:r>
              <a:rPr lang="fr-FR" baseline="0" dirty="0" err="1" smtClean="0"/>
              <a:t>empecher</a:t>
            </a:r>
            <a:r>
              <a:rPr lang="fr-FR" baseline="0" dirty="0" smtClean="0"/>
              <a:t> l’</a:t>
            </a:r>
            <a:r>
              <a:rPr lang="fr-FR" baseline="0" dirty="0" err="1" smtClean="0"/>
              <a:t>execution</a:t>
            </a:r>
            <a:r>
              <a:rPr lang="fr-FR" baseline="0" dirty="0" smtClean="0"/>
              <a:t> de scripts malveillants</a:t>
            </a:r>
          </a:p>
          <a:p>
            <a:pPr marL="0" lvl="0" indent="0" algn="l" rtl="0">
              <a:spcBef>
                <a:spcPts val="0"/>
              </a:spcBef>
              <a:spcAft>
                <a:spcPts val="0"/>
              </a:spcAft>
              <a:buNone/>
            </a:pPr>
            <a:r>
              <a:rPr lang="fr-FR" baseline="0" dirty="0" err="1" smtClean="0"/>
              <a:t>Integration</a:t>
            </a:r>
            <a:r>
              <a:rPr lang="fr-FR" baseline="0" dirty="0" smtClean="0"/>
              <a:t> </a:t>
            </a:r>
            <a:r>
              <a:rPr lang="fr-FR" baseline="0" dirty="0" err="1" smtClean="0"/>
              <a:t>Tailwind</a:t>
            </a:r>
            <a:r>
              <a:rPr lang="fr-FR" baseline="0" dirty="0" smtClean="0"/>
              <a:t> CDD permis styliser et mettre en page facilement </a:t>
            </a:r>
            <a:r>
              <a:rPr lang="fr-FR" baseline="0" dirty="0" err="1" smtClean="0"/>
              <a:t>grace</a:t>
            </a:r>
            <a:r>
              <a:rPr lang="fr-FR" baseline="0" dirty="0" smtClean="0"/>
              <a:t> classes prédéfinies</a:t>
            </a:r>
          </a:p>
          <a:p>
            <a:pPr marL="0" lvl="0" indent="0" algn="l" rtl="0">
              <a:spcBef>
                <a:spcPts val="0"/>
              </a:spcBef>
              <a:spcAft>
                <a:spcPts val="0"/>
              </a:spcAft>
              <a:buNone/>
            </a:pPr>
            <a:r>
              <a:rPr lang="fr-FR" baseline="0" dirty="0" err="1" smtClean="0"/>
              <a:t>Elements</a:t>
            </a:r>
            <a:r>
              <a:rPr lang="fr-FR" baseline="0" dirty="0" smtClean="0"/>
              <a:t> animés ex menu hamburger, barre défilement,</a:t>
            </a:r>
            <a:endParaRPr dirty="0"/>
          </a:p>
        </p:txBody>
      </p:sp>
    </p:spTree>
    <p:extLst>
      <p:ext uri="{BB962C8B-B14F-4D97-AF65-F5344CB8AC3E}">
        <p14:creationId xmlns:p14="http://schemas.microsoft.com/office/powerpoint/2010/main" val="214488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537afbb75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537afbb75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Signaler</a:t>
            </a:r>
            <a:r>
              <a:rPr lang="fr-FR" baseline="0" dirty="0" smtClean="0"/>
              <a:t> a l’utilisateur progression sur le site</a:t>
            </a:r>
          </a:p>
          <a:p>
            <a:pPr marL="0" lvl="0" indent="0" algn="l" rtl="0">
              <a:spcBef>
                <a:spcPts val="0"/>
              </a:spcBef>
              <a:spcAft>
                <a:spcPts val="0"/>
              </a:spcAft>
              <a:buNone/>
            </a:pPr>
            <a:r>
              <a:rPr lang="fr-FR" baseline="0" dirty="0" err="1" smtClean="0"/>
              <a:t>Hook</a:t>
            </a:r>
            <a:r>
              <a:rPr lang="fr-FR" baseline="0" dirty="0" smtClean="0"/>
              <a:t>  qui utilise </a:t>
            </a:r>
            <a:r>
              <a:rPr lang="fr-FR" baseline="0" dirty="0" err="1" smtClean="0"/>
              <a:t>useEffect</a:t>
            </a:r>
            <a:r>
              <a:rPr lang="fr-FR" baseline="0" dirty="0" smtClean="0"/>
              <a:t> et </a:t>
            </a:r>
            <a:r>
              <a:rPr lang="fr-FR" baseline="0" dirty="0" err="1" smtClean="0"/>
              <a:t>useState</a:t>
            </a:r>
            <a:r>
              <a:rPr lang="fr-FR" baseline="0" dirty="0" smtClean="0"/>
              <a:t> de </a:t>
            </a:r>
            <a:r>
              <a:rPr lang="fr-FR" baseline="0" dirty="0" err="1" smtClean="0"/>
              <a:t>react</a:t>
            </a:r>
            <a:endParaRPr lang="fr-FR" baseline="0" dirty="0" smtClean="0"/>
          </a:p>
          <a:p>
            <a:pPr marL="0" lvl="0" indent="0" algn="l" rtl="0">
              <a:spcBef>
                <a:spcPts val="0"/>
              </a:spcBef>
              <a:spcAft>
                <a:spcPts val="0"/>
              </a:spcAft>
              <a:buNone/>
            </a:pPr>
            <a:r>
              <a:rPr lang="fr-FR" baseline="0" dirty="0" smtClean="0"/>
              <a:t>Fonction </a:t>
            </a:r>
            <a:r>
              <a:rPr lang="fr-FR" baseline="0" dirty="0" err="1" smtClean="0"/>
              <a:t>useReadingProgress</a:t>
            </a:r>
            <a:r>
              <a:rPr lang="fr-FR" baseline="0" dirty="0" smtClean="0"/>
              <a:t> -&gt; suivre progression lecture user</a:t>
            </a:r>
          </a:p>
          <a:p>
            <a:pPr marL="0" lvl="0" indent="0" algn="l" rtl="0">
              <a:spcBef>
                <a:spcPts val="0"/>
              </a:spcBef>
              <a:spcAft>
                <a:spcPts val="0"/>
              </a:spcAft>
              <a:buNone/>
            </a:pPr>
            <a:r>
              <a:rPr lang="fr-FR" baseline="0" dirty="0" smtClean="0"/>
              <a:t>State </a:t>
            </a:r>
            <a:r>
              <a:rPr lang="fr-FR" baseline="0" dirty="0" err="1" smtClean="0"/>
              <a:t>completion</a:t>
            </a:r>
            <a:r>
              <a:rPr lang="fr-FR" baseline="0" dirty="0" smtClean="0"/>
              <a:t> stocker % progression lecture</a:t>
            </a:r>
          </a:p>
          <a:p>
            <a:pPr marL="0" lvl="0" indent="0" algn="l" rtl="0">
              <a:spcBef>
                <a:spcPts val="0"/>
              </a:spcBef>
              <a:spcAft>
                <a:spcPts val="0"/>
              </a:spcAft>
              <a:buNone/>
            </a:pPr>
            <a:r>
              <a:rPr lang="fr-FR" baseline="0" dirty="0" smtClean="0"/>
              <a:t>Fonction </a:t>
            </a:r>
            <a:r>
              <a:rPr lang="fr-FR" baseline="0" dirty="0" err="1" smtClean="0"/>
              <a:t>useEffect</a:t>
            </a:r>
            <a:r>
              <a:rPr lang="fr-FR" baseline="0" dirty="0" smtClean="0"/>
              <a:t> </a:t>
            </a:r>
            <a:r>
              <a:rPr lang="fr-FR" baseline="0" dirty="0" err="1" smtClean="0"/>
              <a:t>ecouter</a:t>
            </a:r>
            <a:r>
              <a:rPr lang="fr-FR" baseline="0" dirty="0" smtClean="0"/>
              <a:t> </a:t>
            </a:r>
            <a:r>
              <a:rPr lang="fr-FR" baseline="0" dirty="0" err="1" smtClean="0"/>
              <a:t>évenements</a:t>
            </a:r>
            <a:r>
              <a:rPr lang="fr-FR" baseline="0" dirty="0" smtClean="0"/>
              <a:t> </a:t>
            </a:r>
            <a:r>
              <a:rPr lang="fr-FR" baseline="0" dirty="0" err="1" smtClean="0"/>
              <a:t>defilement</a:t>
            </a:r>
            <a:endParaRPr lang="fr-FR" baseline="0" dirty="0" smtClean="0"/>
          </a:p>
          <a:p>
            <a:pPr marL="0" lvl="0" indent="0" algn="l" rtl="0">
              <a:spcBef>
                <a:spcPts val="0"/>
              </a:spcBef>
              <a:spcAft>
                <a:spcPts val="0"/>
              </a:spcAft>
              <a:buNone/>
            </a:pPr>
            <a:r>
              <a:rPr lang="fr-FR" baseline="0" dirty="0" smtClean="0"/>
              <a:t>Position </a:t>
            </a:r>
            <a:r>
              <a:rPr lang="fr-FR" baseline="0" dirty="0" err="1" smtClean="0"/>
              <a:t>récuperer</a:t>
            </a:r>
            <a:r>
              <a:rPr lang="fr-FR" baseline="0" dirty="0" smtClean="0"/>
              <a:t> </a:t>
            </a:r>
            <a:r>
              <a:rPr lang="fr-FR" baseline="0" dirty="0" err="1" smtClean="0"/>
              <a:t>updateScrollCompletion</a:t>
            </a:r>
            <a:r>
              <a:rPr lang="fr-FR" baseline="0" dirty="0" smtClean="0"/>
              <a:t> avec des calculs</a:t>
            </a:r>
          </a:p>
          <a:p>
            <a:pPr marL="0" lvl="0" indent="0" algn="l" rtl="0">
              <a:spcBef>
                <a:spcPts val="0"/>
              </a:spcBef>
              <a:spcAft>
                <a:spcPts val="0"/>
              </a:spcAft>
              <a:buNone/>
            </a:pPr>
            <a:r>
              <a:rPr lang="fr-FR" baseline="0" dirty="0" smtClean="0"/>
              <a:t>Met a jour l’</a:t>
            </a:r>
            <a:r>
              <a:rPr lang="fr-FR" baseline="0" dirty="0" err="1" smtClean="0"/>
              <a:t>etat</a:t>
            </a:r>
            <a:r>
              <a:rPr lang="fr-FR" baseline="0" dirty="0" smtClean="0"/>
              <a:t> de </a:t>
            </a:r>
            <a:r>
              <a:rPr lang="fr-FR" baseline="0" dirty="0" err="1" smtClean="0"/>
              <a:t>completion</a:t>
            </a:r>
            <a:endParaRPr lang="fr-FR" baseline="0" dirty="0" smtClean="0"/>
          </a:p>
          <a:p>
            <a:pPr marL="0" lvl="0" indent="0" algn="l" rtl="0">
              <a:spcBef>
                <a:spcPts val="0"/>
              </a:spcBef>
              <a:spcAft>
                <a:spcPts val="0"/>
              </a:spcAft>
              <a:buNone/>
            </a:pPr>
            <a:r>
              <a:rPr lang="fr-FR" baseline="0" dirty="0" smtClean="0"/>
              <a:t>Retourne fonction de nettoyage</a:t>
            </a:r>
          </a:p>
          <a:p>
            <a:pPr marL="0" lvl="0" indent="0" algn="l" rtl="0">
              <a:spcBef>
                <a:spcPts val="0"/>
              </a:spcBef>
              <a:spcAft>
                <a:spcPts val="0"/>
              </a:spcAft>
              <a:buNone/>
            </a:pPr>
            <a:r>
              <a:rPr lang="fr-FR" baseline="0" dirty="0" err="1" smtClean="0"/>
              <a:t>Hook</a:t>
            </a:r>
            <a:r>
              <a:rPr lang="fr-FR" baseline="0" dirty="0" smtClean="0"/>
              <a:t> renvoi valeur actuelle % </a:t>
            </a:r>
            <a:r>
              <a:rPr lang="fr-FR" baseline="0" dirty="0" err="1" smtClean="0"/>
              <a:t>completion</a:t>
            </a:r>
            <a:endParaRPr dirty="0"/>
          </a:p>
        </p:txBody>
      </p:sp>
    </p:spTree>
    <p:extLst>
      <p:ext uri="{BB962C8B-B14F-4D97-AF65-F5344CB8AC3E}">
        <p14:creationId xmlns:p14="http://schemas.microsoft.com/office/powerpoint/2010/main" val="178642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2423b8cd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52423b8cd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Construit interface user </a:t>
            </a:r>
            <a:r>
              <a:rPr lang="fr-FR" dirty="0" err="1" smtClean="0"/>
              <a:t>from</a:t>
            </a:r>
            <a:r>
              <a:rPr lang="fr-FR" dirty="0" smtClean="0"/>
              <a:t> scratch, pas de plateforme</a:t>
            </a:r>
            <a:r>
              <a:rPr lang="fr-FR" baseline="0" dirty="0" smtClean="0"/>
              <a:t> gestion de contenu, Crée chaque </a:t>
            </a:r>
            <a:r>
              <a:rPr lang="fr-FR" baseline="0" dirty="0" err="1" smtClean="0"/>
              <a:t>composant,styliser</a:t>
            </a:r>
            <a:r>
              <a:rPr lang="fr-FR" baseline="0" dirty="0" smtClean="0"/>
              <a:t> l’</a:t>
            </a:r>
            <a:r>
              <a:rPr lang="fr-FR" baseline="0" dirty="0" err="1" smtClean="0"/>
              <a:t>interface,gerer,l’interactivité</a:t>
            </a:r>
            <a:r>
              <a:rPr lang="fr-FR" baseline="0" dirty="0" smtClean="0"/>
              <a:t> et </a:t>
            </a:r>
            <a:r>
              <a:rPr lang="fr-FR" baseline="0" dirty="0" err="1" smtClean="0"/>
              <a:t>integrer</a:t>
            </a:r>
            <a:r>
              <a:rPr lang="fr-FR" baseline="0" dirty="0" smtClean="0"/>
              <a:t> les données manuellement</a:t>
            </a:r>
          </a:p>
          <a:p>
            <a:pPr marL="0" lvl="0" indent="0" algn="l" rtl="0">
              <a:spcBef>
                <a:spcPts val="0"/>
              </a:spcBef>
              <a:spcAft>
                <a:spcPts val="0"/>
              </a:spcAft>
              <a:buNone/>
            </a:pPr>
            <a:r>
              <a:rPr lang="fr-FR" baseline="0" dirty="0" smtClean="0"/>
              <a:t>-&gt; + grande liberté et de contrôle sur l’ensemble de l’interface</a:t>
            </a:r>
            <a:endParaRPr dirty="0"/>
          </a:p>
        </p:txBody>
      </p:sp>
    </p:spTree>
    <p:extLst>
      <p:ext uri="{BB962C8B-B14F-4D97-AF65-F5344CB8AC3E}">
        <p14:creationId xmlns:p14="http://schemas.microsoft.com/office/powerpoint/2010/main" val="98976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37afb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37afb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Crée a l’aide de </a:t>
            </a:r>
            <a:r>
              <a:rPr lang="fr-FR" dirty="0" err="1" smtClean="0"/>
              <a:t>modals</a:t>
            </a:r>
            <a:r>
              <a:rPr lang="fr-FR" dirty="0" smtClean="0"/>
              <a:t> les</a:t>
            </a:r>
            <a:r>
              <a:rPr lang="fr-FR" baseline="0" dirty="0" smtClean="0"/>
              <a:t> </a:t>
            </a:r>
            <a:r>
              <a:rPr lang="fr-FR" baseline="0" dirty="0" err="1" smtClean="0"/>
              <a:t>differents</a:t>
            </a:r>
            <a:r>
              <a:rPr lang="fr-FR" baseline="0" dirty="0" smtClean="0"/>
              <a:t> </a:t>
            </a:r>
            <a:r>
              <a:rPr lang="fr-FR" baseline="0" dirty="0" smtClean="0"/>
              <a:t>composants </a:t>
            </a:r>
          </a:p>
          <a:p>
            <a:pPr marL="0" lvl="0" indent="0" algn="l" rtl="0">
              <a:spcBef>
                <a:spcPts val="0"/>
              </a:spcBef>
              <a:spcAft>
                <a:spcPts val="0"/>
              </a:spcAft>
              <a:buNone/>
            </a:pPr>
            <a:r>
              <a:rPr lang="fr-FR" baseline="0" dirty="0" smtClean="0"/>
              <a:t>S’enregistrer, connexion, </a:t>
            </a:r>
            <a:r>
              <a:rPr lang="fr-FR" baseline="0" dirty="0" err="1" smtClean="0"/>
              <a:t>parametres</a:t>
            </a:r>
            <a:r>
              <a:rPr lang="fr-FR" baseline="0" dirty="0" smtClean="0"/>
              <a:t>, </a:t>
            </a:r>
            <a:r>
              <a:rPr lang="fr-FR" baseline="0" dirty="0" err="1" smtClean="0"/>
              <a:t>reservations</a:t>
            </a:r>
            <a:r>
              <a:rPr lang="fr-FR" baseline="0" dirty="0" smtClean="0"/>
              <a:t>, panneau admin </a:t>
            </a:r>
            <a:r>
              <a:rPr lang="fr-FR" baseline="0" dirty="0" err="1" smtClean="0"/>
              <a:t>pr</a:t>
            </a:r>
            <a:r>
              <a:rPr lang="fr-FR" baseline="0" dirty="0" smtClean="0"/>
              <a:t> gestion du site</a:t>
            </a:r>
          </a:p>
          <a:p>
            <a:pPr marL="0" lvl="0" indent="0" algn="l" rtl="0">
              <a:spcBef>
                <a:spcPts val="0"/>
              </a:spcBef>
              <a:spcAft>
                <a:spcPts val="0"/>
              </a:spcAft>
              <a:buNone/>
            </a:pPr>
            <a:r>
              <a:rPr lang="fr-FR" baseline="0" dirty="0" smtClean="0"/>
              <a:t>Je </a:t>
            </a:r>
            <a:r>
              <a:rPr lang="fr-FR" baseline="0" dirty="0" err="1" smtClean="0"/>
              <a:t>verifie</a:t>
            </a:r>
            <a:r>
              <a:rPr lang="fr-FR" baseline="0" dirty="0" smtClean="0"/>
              <a:t> les données qu’entre l’utilisateur ( restrictions de case vide, d’email avec </a:t>
            </a:r>
            <a:r>
              <a:rPr lang="fr-FR" baseline="0" dirty="0" err="1" smtClean="0"/>
              <a:t>RegEx</a:t>
            </a:r>
            <a:r>
              <a:rPr lang="fr-FR" baseline="0" dirty="0" smtClean="0"/>
              <a:t>, </a:t>
            </a:r>
            <a:r>
              <a:rPr lang="fr-FR" baseline="0" dirty="0" err="1" smtClean="0"/>
              <a:t>schema</a:t>
            </a:r>
            <a:r>
              <a:rPr lang="fr-FR" baseline="0" dirty="0" smtClean="0"/>
              <a:t> de mot de passe </a:t>
            </a:r>
          </a:p>
          <a:p>
            <a:pPr marL="0" lvl="0" indent="0" algn="l" rtl="0">
              <a:spcBef>
                <a:spcPts val="0"/>
              </a:spcBef>
              <a:spcAft>
                <a:spcPts val="0"/>
              </a:spcAft>
              <a:buNone/>
            </a:pPr>
            <a:r>
              <a:rPr lang="fr-FR" baseline="0" dirty="0" smtClean="0"/>
              <a:t>Longueur min et max, une maj et un chiffre, pas d’espace, </a:t>
            </a:r>
            <a:r>
              <a:rPr lang="fr-FR" baseline="0" dirty="0" err="1" smtClean="0"/>
              <a:t>blacklist</a:t>
            </a:r>
            <a:r>
              <a:rPr lang="fr-FR" baseline="0" dirty="0" smtClean="0"/>
              <a:t> </a:t>
            </a:r>
            <a:r>
              <a:rPr lang="fr-FR" baseline="0" dirty="0" err="1" smtClean="0"/>
              <a:t>mdp</a:t>
            </a:r>
            <a:r>
              <a:rPr lang="fr-FR" baseline="0" dirty="0" smtClean="0"/>
              <a:t> simple</a:t>
            </a:r>
          </a:p>
          <a:p>
            <a:pPr marL="0" lvl="0" indent="0" algn="l" rtl="0">
              <a:spcBef>
                <a:spcPts val="0"/>
              </a:spcBef>
              <a:spcAft>
                <a:spcPts val="0"/>
              </a:spcAft>
              <a:buNone/>
            </a:pPr>
            <a:r>
              <a:rPr lang="fr-FR" baseline="0" dirty="0" smtClean="0"/>
              <a:t>Protection attaque force brute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479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37afbb75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537afbb75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951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2423b8cd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52423b8cd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Pour mon Back end, j’ai utiliser </a:t>
            </a:r>
            <a:r>
              <a:rPr lang="fr-FR" dirty="0" err="1" smtClean="0"/>
              <a:t>Node,js</a:t>
            </a:r>
            <a:r>
              <a:rPr lang="fr-FR" dirty="0" smtClean="0"/>
              <a:t>, express et mysql2</a:t>
            </a:r>
            <a:endParaRPr dirty="0"/>
          </a:p>
        </p:txBody>
      </p:sp>
    </p:spTree>
    <p:extLst>
      <p:ext uri="{BB962C8B-B14F-4D97-AF65-F5344CB8AC3E}">
        <p14:creationId xmlns:p14="http://schemas.microsoft.com/office/powerpoint/2010/main" val="395745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50d3dc470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50d3dc470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Aujourd’hui,</a:t>
            </a:r>
            <a:r>
              <a:rPr lang="fr-FR" baseline="0" dirty="0" smtClean="0"/>
              <a:t> </a:t>
            </a:r>
            <a:r>
              <a:rPr lang="fr-FR" baseline="0" dirty="0" err="1" smtClean="0"/>
              <a:t>presenter</a:t>
            </a:r>
            <a:r>
              <a:rPr lang="fr-FR" baseline="0" dirty="0" smtClean="0"/>
              <a:t> projet final réalisé cadre </a:t>
            </a:r>
            <a:r>
              <a:rPr lang="fr-FR" baseline="0" dirty="0" smtClean="0"/>
              <a:t>formation</a:t>
            </a:r>
            <a:r>
              <a:rPr lang="fr-FR" baseline="0" dirty="0" smtClean="0"/>
              <a:t>, projet ECF. Mon exposé se déroulera plusieurs partie</a:t>
            </a:r>
            <a:endParaRPr dirty="0"/>
          </a:p>
        </p:txBody>
      </p:sp>
    </p:spTree>
    <p:extLst>
      <p:ext uri="{BB962C8B-B14F-4D97-AF65-F5344CB8AC3E}">
        <p14:creationId xmlns:p14="http://schemas.microsoft.com/office/powerpoint/2010/main" val="176442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52423b8cd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52423b8cd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Partie</a:t>
            </a:r>
            <a:r>
              <a:rPr lang="fr-FR" baseline="0" dirty="0" smtClean="0"/>
              <a:t> Front-end fait, partie serveur de </a:t>
            </a:r>
            <a:r>
              <a:rPr lang="fr-FR" baseline="0" dirty="0" err="1" smtClean="0"/>
              <a:t>l’app</a:t>
            </a:r>
            <a:r>
              <a:rPr lang="fr-FR" baseline="0" dirty="0" smtClean="0"/>
              <a:t>. </a:t>
            </a:r>
            <a:r>
              <a:rPr lang="fr-FR" baseline="0" dirty="0" err="1" smtClean="0"/>
              <a:t>Tjr</a:t>
            </a:r>
            <a:r>
              <a:rPr lang="fr-FR" baseline="0" dirty="0" smtClean="0"/>
              <a:t> </a:t>
            </a:r>
            <a:r>
              <a:rPr lang="fr-FR" baseline="0" dirty="0" err="1" smtClean="0"/>
              <a:t>from</a:t>
            </a:r>
            <a:r>
              <a:rPr lang="fr-FR" baseline="0" dirty="0" smtClean="0"/>
              <a:t> scratch </a:t>
            </a:r>
            <a:r>
              <a:rPr lang="fr-FR" baseline="0" dirty="0" err="1" smtClean="0"/>
              <a:t>pr</a:t>
            </a:r>
            <a:r>
              <a:rPr lang="fr-FR" baseline="0" dirty="0" smtClean="0"/>
              <a:t> exercer mon JS, je suis dc partis sur </a:t>
            </a:r>
          </a:p>
          <a:p>
            <a:pPr marL="0" lvl="0" indent="0" algn="l" rtl="0">
              <a:spcBef>
                <a:spcPts val="0"/>
              </a:spcBef>
              <a:spcAft>
                <a:spcPts val="0"/>
              </a:spcAft>
              <a:buNone/>
            </a:pPr>
            <a:r>
              <a:rPr lang="fr-FR" baseline="0" dirty="0" smtClean="0"/>
              <a:t>Node.JS -&gt; configurer serveur fichier server.js -&gt; point d’entrée de mon serveur</a:t>
            </a:r>
          </a:p>
          <a:p>
            <a:pPr marL="0" lvl="0" indent="0" algn="l" rtl="0">
              <a:spcBef>
                <a:spcPts val="0"/>
              </a:spcBef>
              <a:spcAft>
                <a:spcPts val="0"/>
              </a:spcAft>
              <a:buNone/>
            </a:pPr>
            <a:r>
              <a:rPr lang="fr-FR" baseline="0" dirty="0" smtClean="0"/>
              <a:t>Importe package http, mon </a:t>
            </a:r>
            <a:r>
              <a:rPr lang="fr-FR" baseline="0" dirty="0" err="1" smtClean="0"/>
              <a:t>app</a:t>
            </a:r>
            <a:r>
              <a:rPr lang="fr-FR" baseline="0" dirty="0" smtClean="0"/>
              <a:t> qui es dans app.js, variable d’environnement, </a:t>
            </a:r>
            <a:r>
              <a:rPr lang="fr-FR" baseline="0" dirty="0" err="1" smtClean="0"/>
              <a:t>parametres</a:t>
            </a:r>
            <a:r>
              <a:rPr lang="fr-FR" baseline="0" dirty="0" smtClean="0"/>
              <a:t> de port, </a:t>
            </a:r>
            <a:r>
              <a:rPr lang="fr-FR" baseline="0" dirty="0" err="1" smtClean="0"/>
              <a:t>creation</a:t>
            </a:r>
            <a:r>
              <a:rPr lang="fr-FR" baseline="0" dirty="0" smtClean="0"/>
              <a:t> serveur et son </a:t>
            </a:r>
            <a:r>
              <a:rPr lang="fr-FR" baseline="0" dirty="0" err="1" smtClean="0"/>
              <a:t>ecoute</a:t>
            </a:r>
            <a:endParaRPr lang="fr-FR" baseline="0" dirty="0" smtClean="0"/>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dirty="0" smtClean="0"/>
              <a:t>Express </a:t>
            </a:r>
            <a:r>
              <a:rPr lang="fr-FR" dirty="0" err="1" smtClean="0"/>
              <a:t>gerer</a:t>
            </a:r>
            <a:r>
              <a:rPr lang="fr-FR" dirty="0" smtClean="0"/>
              <a:t> mes</a:t>
            </a:r>
            <a:r>
              <a:rPr lang="fr-FR" baseline="0" dirty="0" smtClean="0"/>
              <a:t> routes et </a:t>
            </a:r>
            <a:r>
              <a:rPr lang="fr-FR" baseline="0" dirty="0" err="1" smtClean="0"/>
              <a:t>requetes</a:t>
            </a:r>
            <a:r>
              <a:rPr lang="fr-FR" baseline="0" dirty="0" smtClean="0"/>
              <a:t> HTTP ainsi que les réponses</a:t>
            </a:r>
          </a:p>
          <a:p>
            <a:pPr marL="0" lvl="0" indent="0" algn="l" rtl="0">
              <a:spcBef>
                <a:spcPts val="0"/>
              </a:spcBef>
              <a:spcAft>
                <a:spcPts val="0"/>
              </a:spcAft>
              <a:buNone/>
            </a:pPr>
            <a:r>
              <a:rPr lang="fr-FR" baseline="0" dirty="0" err="1" smtClean="0"/>
              <a:t>Bcrypt</a:t>
            </a:r>
            <a:r>
              <a:rPr lang="fr-FR" baseline="0" dirty="0" smtClean="0"/>
              <a:t> pour le hachage sécurisé des mots de passe. Protection </a:t>
            </a:r>
            <a:r>
              <a:rPr lang="fr-FR" baseline="0" dirty="0" err="1" smtClean="0"/>
              <a:t>supp</a:t>
            </a:r>
            <a:r>
              <a:rPr lang="fr-FR" baseline="0" dirty="0" smtClean="0"/>
              <a:t> contre </a:t>
            </a:r>
            <a:r>
              <a:rPr lang="fr-FR" baseline="0" dirty="0" err="1" smtClean="0"/>
              <a:t>atk</a:t>
            </a:r>
            <a:r>
              <a:rPr lang="fr-FR" baseline="0" dirty="0" smtClean="0"/>
              <a:t> force brute</a:t>
            </a:r>
          </a:p>
          <a:p>
            <a:pPr marL="0" lvl="0" indent="0" algn="l" rtl="0">
              <a:spcBef>
                <a:spcPts val="0"/>
              </a:spcBef>
              <a:spcAft>
                <a:spcPts val="0"/>
              </a:spcAft>
              <a:buNone/>
            </a:pPr>
            <a:r>
              <a:rPr lang="fr-FR" baseline="0" dirty="0" smtClean="0"/>
              <a:t>Cors </a:t>
            </a:r>
            <a:r>
              <a:rPr lang="fr-FR" baseline="0" dirty="0" err="1" smtClean="0"/>
              <a:t>pr</a:t>
            </a:r>
            <a:r>
              <a:rPr lang="fr-FR" baseline="0" dirty="0" smtClean="0"/>
              <a:t> </a:t>
            </a:r>
            <a:r>
              <a:rPr lang="fr-FR" baseline="0" dirty="0" err="1" smtClean="0"/>
              <a:t>gerer</a:t>
            </a:r>
            <a:r>
              <a:rPr lang="fr-FR" baseline="0" dirty="0" smtClean="0"/>
              <a:t> les autorisations d’</a:t>
            </a:r>
            <a:r>
              <a:rPr lang="fr-FR" baseline="0" dirty="0" err="1" smtClean="0"/>
              <a:t>acces</a:t>
            </a:r>
            <a:r>
              <a:rPr lang="fr-FR" baseline="0" dirty="0" smtClean="0"/>
              <a:t> depuis </a:t>
            </a:r>
            <a:r>
              <a:rPr lang="fr-FR" baseline="0" dirty="0" err="1" smtClean="0"/>
              <a:t>differents</a:t>
            </a:r>
            <a:r>
              <a:rPr lang="fr-FR" baseline="0" dirty="0" smtClean="0"/>
              <a:t> domaines</a:t>
            </a:r>
          </a:p>
          <a:p>
            <a:pPr marL="0" lvl="0" indent="0" algn="l" rtl="0">
              <a:spcBef>
                <a:spcPts val="0"/>
              </a:spcBef>
              <a:spcAft>
                <a:spcPts val="0"/>
              </a:spcAft>
              <a:buNone/>
            </a:pPr>
            <a:r>
              <a:rPr lang="fr-FR" baseline="0" dirty="0" smtClean="0"/>
              <a:t>Crypto-</a:t>
            </a:r>
            <a:r>
              <a:rPr lang="fr-FR" baseline="0" dirty="0" err="1" smtClean="0"/>
              <a:t>js</a:t>
            </a:r>
            <a:r>
              <a:rPr lang="fr-FR" baseline="0" dirty="0" smtClean="0"/>
              <a:t> pour les opérations de chiffrement et déchiffrement</a:t>
            </a:r>
          </a:p>
          <a:p>
            <a:pPr marL="0" lvl="0" indent="0" algn="l" rtl="0">
              <a:spcBef>
                <a:spcPts val="0"/>
              </a:spcBef>
              <a:spcAft>
                <a:spcPts val="0"/>
              </a:spcAft>
              <a:buNone/>
            </a:pPr>
            <a:r>
              <a:rPr lang="fr-FR" baseline="0" dirty="0" err="1" smtClean="0"/>
              <a:t>Dotenv</a:t>
            </a:r>
            <a:r>
              <a:rPr lang="fr-FR" baseline="0" dirty="0" smtClean="0"/>
              <a:t> </a:t>
            </a:r>
            <a:r>
              <a:rPr lang="fr-FR" baseline="0" dirty="0" err="1" smtClean="0"/>
              <a:t>pr</a:t>
            </a:r>
            <a:r>
              <a:rPr lang="fr-FR" baseline="0" dirty="0" smtClean="0"/>
              <a:t> pouvoir charger mes variables depuis mon fichier .</a:t>
            </a:r>
            <a:r>
              <a:rPr lang="fr-FR" baseline="0" dirty="0" err="1" smtClean="0"/>
              <a:t>env</a:t>
            </a:r>
            <a:r>
              <a:rPr lang="fr-FR" baseline="0" dirty="0" smtClean="0"/>
              <a:t> et simplifier l’écriture et </a:t>
            </a:r>
            <a:r>
              <a:rPr lang="fr-FR" baseline="0" dirty="0" err="1" smtClean="0"/>
              <a:t>sécurisér</a:t>
            </a:r>
            <a:r>
              <a:rPr lang="fr-FR" baseline="0" dirty="0" smtClean="0"/>
              <a:t> mes routes</a:t>
            </a:r>
          </a:p>
          <a:p>
            <a:pPr marL="0" lvl="0" indent="0" algn="l" rtl="0">
              <a:spcBef>
                <a:spcPts val="0"/>
              </a:spcBef>
              <a:spcAft>
                <a:spcPts val="0"/>
              </a:spcAft>
              <a:buNone/>
            </a:pPr>
            <a:r>
              <a:rPr lang="fr-FR" baseline="0" dirty="0" err="1" smtClean="0"/>
              <a:t>JsonWebToken</a:t>
            </a:r>
            <a:r>
              <a:rPr lang="fr-FR" baseline="0" dirty="0" smtClean="0"/>
              <a:t> </a:t>
            </a:r>
            <a:r>
              <a:rPr lang="fr-FR" baseline="0" dirty="0" err="1" smtClean="0"/>
              <a:t>pr</a:t>
            </a:r>
            <a:r>
              <a:rPr lang="fr-FR" baseline="0" dirty="0" smtClean="0"/>
              <a:t> la </a:t>
            </a:r>
            <a:r>
              <a:rPr lang="fr-FR" baseline="0" dirty="0" err="1" smtClean="0"/>
              <a:t>generation</a:t>
            </a:r>
            <a:r>
              <a:rPr lang="fr-FR" baseline="0" dirty="0" smtClean="0"/>
              <a:t> et vérification des jetons d’authentifications lors des connections utilisateur</a:t>
            </a:r>
          </a:p>
          <a:p>
            <a:pPr marL="0" lvl="0" indent="0" algn="l" rtl="0">
              <a:spcBef>
                <a:spcPts val="0"/>
              </a:spcBef>
              <a:spcAft>
                <a:spcPts val="0"/>
              </a:spcAft>
              <a:buNone/>
            </a:pPr>
            <a:r>
              <a:rPr lang="fr-FR" dirty="0" smtClean="0"/>
              <a:t>MySQL2 comme pilote de base de données </a:t>
            </a:r>
            <a:r>
              <a:rPr lang="fr-FR" dirty="0" err="1" smtClean="0"/>
              <a:t>pr</a:t>
            </a:r>
            <a:r>
              <a:rPr lang="fr-FR" dirty="0" smtClean="0"/>
              <a:t> interagir avec</a:t>
            </a:r>
          </a:p>
          <a:p>
            <a:pPr marL="0" lvl="0" indent="0" algn="l" rtl="0">
              <a:spcBef>
                <a:spcPts val="0"/>
              </a:spcBef>
              <a:spcAft>
                <a:spcPts val="0"/>
              </a:spcAft>
              <a:buNone/>
            </a:pPr>
            <a:r>
              <a:rPr lang="fr-FR" dirty="0" err="1" smtClean="0"/>
              <a:t>Password</a:t>
            </a:r>
            <a:r>
              <a:rPr lang="fr-FR" baseline="0" dirty="0" err="1" smtClean="0"/>
              <a:t>-validator</a:t>
            </a:r>
            <a:r>
              <a:rPr lang="fr-FR" baseline="0" dirty="0" smtClean="0"/>
              <a:t> </a:t>
            </a:r>
            <a:r>
              <a:rPr lang="fr-FR" baseline="0" dirty="0" err="1" smtClean="0"/>
              <a:t>pr</a:t>
            </a:r>
            <a:r>
              <a:rPr lang="fr-FR" baseline="0" dirty="0" smtClean="0"/>
              <a:t> la validation des mots de passe.</a:t>
            </a:r>
          </a:p>
          <a:p>
            <a:pPr marL="0" lvl="0" indent="0" algn="l" rtl="0">
              <a:spcBef>
                <a:spcPts val="0"/>
              </a:spcBef>
              <a:spcAft>
                <a:spcPts val="0"/>
              </a:spcAft>
              <a:buNone/>
            </a:pPr>
            <a:r>
              <a:rPr lang="fr-FR" baseline="0" dirty="0" err="1" smtClean="0"/>
              <a:t>Dependance</a:t>
            </a:r>
            <a:r>
              <a:rPr lang="fr-FR" baseline="0" dirty="0" smtClean="0"/>
              <a:t> comme </a:t>
            </a:r>
            <a:r>
              <a:rPr lang="fr-FR" baseline="0" dirty="0" err="1" smtClean="0"/>
              <a:t>nodemon</a:t>
            </a:r>
            <a:r>
              <a:rPr lang="fr-FR" baseline="0" dirty="0" smtClean="0"/>
              <a:t> </a:t>
            </a:r>
            <a:r>
              <a:rPr lang="fr-FR" baseline="0" dirty="0" err="1" smtClean="0"/>
              <a:t>pr</a:t>
            </a:r>
            <a:r>
              <a:rPr lang="fr-FR" baseline="0" dirty="0" smtClean="0"/>
              <a:t> reboot serveur pendant </a:t>
            </a:r>
            <a:r>
              <a:rPr lang="fr-FR" baseline="0" dirty="0" err="1" smtClean="0"/>
              <a:t>modif</a:t>
            </a:r>
            <a:r>
              <a:rPr lang="fr-FR" baseline="0" dirty="0" smtClean="0"/>
              <a:t> de code en cours de </a:t>
            </a:r>
            <a:r>
              <a:rPr lang="fr-FR" baseline="0" dirty="0" err="1" smtClean="0"/>
              <a:t>dev</a:t>
            </a:r>
            <a:endParaRPr dirty="0"/>
          </a:p>
        </p:txBody>
      </p:sp>
    </p:spTree>
    <p:extLst>
      <p:ext uri="{BB962C8B-B14F-4D97-AF65-F5344CB8AC3E}">
        <p14:creationId xmlns:p14="http://schemas.microsoft.com/office/powerpoint/2010/main" val="3393483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37afbb75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37afbb75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J’ai utilisé l’architecture MVC ( </a:t>
            </a:r>
            <a:r>
              <a:rPr lang="fr-FR" dirty="0" err="1" smtClean="0"/>
              <a:t>modele</a:t>
            </a:r>
            <a:r>
              <a:rPr lang="fr-FR" dirty="0" smtClean="0"/>
              <a:t> vue </a:t>
            </a:r>
            <a:r>
              <a:rPr lang="fr-FR" dirty="0" err="1" smtClean="0"/>
              <a:t>controleur</a:t>
            </a:r>
            <a:r>
              <a:rPr lang="fr-FR" dirty="0" smtClean="0"/>
              <a:t>) </a:t>
            </a:r>
            <a:r>
              <a:rPr lang="fr-FR" dirty="0" err="1" smtClean="0"/>
              <a:t>pr</a:t>
            </a:r>
            <a:r>
              <a:rPr lang="fr-FR" dirty="0" smtClean="0"/>
              <a:t> structurer mon </a:t>
            </a:r>
            <a:r>
              <a:rPr lang="fr-FR" dirty="0" err="1" smtClean="0"/>
              <a:t>app</a:t>
            </a:r>
            <a:r>
              <a:rPr lang="fr-FR" dirty="0" smtClean="0"/>
              <a:t>. </a:t>
            </a:r>
          </a:p>
          <a:p>
            <a:pPr marL="0" lvl="0" indent="0" algn="l" rtl="0">
              <a:spcBef>
                <a:spcPts val="0"/>
              </a:spcBef>
              <a:spcAft>
                <a:spcPts val="0"/>
              </a:spcAft>
              <a:buNone/>
            </a:pPr>
            <a:r>
              <a:rPr lang="fr-FR" dirty="0" smtClean="0"/>
              <a:t>Permet de </a:t>
            </a:r>
            <a:r>
              <a:rPr lang="fr-FR" dirty="0" err="1" smtClean="0"/>
              <a:t>separer</a:t>
            </a:r>
            <a:r>
              <a:rPr lang="fr-FR" dirty="0" smtClean="0"/>
              <a:t> </a:t>
            </a:r>
            <a:r>
              <a:rPr lang="fr-FR" dirty="0" err="1" smtClean="0"/>
              <a:t>l’app</a:t>
            </a:r>
            <a:r>
              <a:rPr lang="fr-FR" dirty="0" smtClean="0"/>
              <a:t> en 3 composants et rendre mon code + organisé et facile a maintenir</a:t>
            </a:r>
          </a:p>
          <a:p>
            <a:pPr marL="0" lvl="0" indent="0" algn="l" rtl="0">
              <a:spcBef>
                <a:spcPts val="0"/>
              </a:spcBef>
              <a:spcAft>
                <a:spcPts val="0"/>
              </a:spcAft>
              <a:buNone/>
            </a:pPr>
            <a:r>
              <a:rPr lang="fr-FR" dirty="0" err="1" smtClean="0"/>
              <a:t>Modele</a:t>
            </a:r>
            <a:r>
              <a:rPr lang="fr-FR" baseline="0" dirty="0" smtClean="0"/>
              <a:t> utilisé mysql2 module </a:t>
            </a:r>
            <a:r>
              <a:rPr lang="fr-FR" baseline="0" dirty="0" err="1" smtClean="0"/>
              <a:t>etablir</a:t>
            </a:r>
            <a:r>
              <a:rPr lang="fr-FR" baseline="0" dirty="0" smtClean="0"/>
              <a:t> connexions </a:t>
            </a:r>
            <a:r>
              <a:rPr lang="fr-FR" baseline="0" dirty="0" err="1" smtClean="0"/>
              <a:t>ac</a:t>
            </a:r>
            <a:r>
              <a:rPr lang="fr-FR" baseline="0" dirty="0" smtClean="0"/>
              <a:t> BDD</a:t>
            </a:r>
          </a:p>
          <a:p>
            <a:pPr marL="0" lvl="0" indent="0" algn="l" rtl="0">
              <a:spcBef>
                <a:spcPts val="0"/>
              </a:spcBef>
              <a:spcAft>
                <a:spcPts val="0"/>
              </a:spcAft>
              <a:buNone/>
            </a:pPr>
            <a:r>
              <a:rPr lang="fr-FR" baseline="0" dirty="0" smtClean="0"/>
              <a:t>BDD </a:t>
            </a:r>
            <a:r>
              <a:rPr lang="fr-FR" baseline="0" dirty="0" err="1" smtClean="0"/>
              <a:t>pr</a:t>
            </a:r>
            <a:r>
              <a:rPr lang="fr-FR" baseline="0" dirty="0" smtClean="0"/>
              <a:t> stocker les infos crée </a:t>
            </a:r>
            <a:r>
              <a:rPr lang="fr-FR" baseline="0" dirty="0" err="1" smtClean="0"/>
              <a:t>grace</a:t>
            </a:r>
            <a:r>
              <a:rPr lang="fr-FR" baseline="0" dirty="0" smtClean="0"/>
              <a:t> a mon diagramme de classe permettant d’identifier entités et relations </a:t>
            </a:r>
            <a:r>
              <a:rPr lang="fr-FR" baseline="0" dirty="0" err="1" smtClean="0"/>
              <a:t>necessaires</a:t>
            </a:r>
            <a:endParaRPr lang="fr-FR" baseline="0" dirty="0" smtClean="0"/>
          </a:p>
          <a:p>
            <a:pPr marL="0" lvl="0" indent="0" algn="l" rtl="0">
              <a:spcBef>
                <a:spcPts val="0"/>
              </a:spcBef>
              <a:spcAft>
                <a:spcPts val="0"/>
              </a:spcAft>
              <a:buNone/>
            </a:pPr>
            <a:r>
              <a:rPr lang="fr-FR" baseline="0" dirty="0" smtClean="0"/>
              <a:t>Ma vue responsable des données à l’utilisateur</a:t>
            </a:r>
          </a:p>
          <a:p>
            <a:pPr marL="0" lvl="0" indent="0" algn="l" rtl="0">
              <a:spcBef>
                <a:spcPts val="0"/>
              </a:spcBef>
              <a:spcAft>
                <a:spcPts val="0"/>
              </a:spcAft>
              <a:buNone/>
            </a:pPr>
            <a:r>
              <a:rPr lang="fr-FR" baseline="0" dirty="0" err="1" smtClean="0"/>
              <a:t>Controleur</a:t>
            </a:r>
            <a:r>
              <a:rPr lang="fr-FR" baseline="0" dirty="0" smtClean="0"/>
              <a:t> </a:t>
            </a:r>
            <a:r>
              <a:rPr lang="fr-FR" baseline="0" dirty="0" err="1" smtClean="0"/>
              <a:t>gere</a:t>
            </a:r>
            <a:r>
              <a:rPr lang="fr-FR" baseline="0" dirty="0" smtClean="0"/>
              <a:t> l’interaction entre </a:t>
            </a:r>
            <a:r>
              <a:rPr lang="fr-FR" baseline="0" dirty="0" err="1" smtClean="0"/>
              <a:t>modele</a:t>
            </a:r>
            <a:r>
              <a:rPr lang="fr-FR" baseline="0" dirty="0" smtClean="0"/>
              <a:t> et vue </a:t>
            </a:r>
            <a:r>
              <a:rPr lang="fr-FR" baseline="0" dirty="0" err="1" smtClean="0"/>
              <a:t>grace</a:t>
            </a:r>
            <a:r>
              <a:rPr lang="fr-FR" baseline="0" dirty="0" smtClean="0"/>
              <a:t> a Node.js qui </a:t>
            </a:r>
            <a:r>
              <a:rPr lang="fr-FR" baseline="0" dirty="0" err="1" smtClean="0"/>
              <a:t>recoit</a:t>
            </a:r>
            <a:r>
              <a:rPr lang="fr-FR" baseline="0" dirty="0" smtClean="0"/>
              <a:t> les entrées de l’user et effectue les actions </a:t>
            </a:r>
            <a:r>
              <a:rPr lang="fr-FR" baseline="0" dirty="0" err="1" smtClean="0"/>
              <a:t>necessaires</a:t>
            </a:r>
            <a:r>
              <a:rPr lang="fr-FR" baseline="0" dirty="0" smtClean="0"/>
              <a:t> sur le </a:t>
            </a:r>
            <a:r>
              <a:rPr lang="fr-FR" baseline="0" dirty="0" err="1" smtClean="0"/>
              <a:t>modele</a:t>
            </a:r>
            <a:endParaRPr lang="fr-FR"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080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2423b8cd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2423b8cd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756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3bac2804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3bac2804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Crée mes</a:t>
            </a:r>
            <a:r>
              <a:rPr lang="fr-FR" baseline="0" dirty="0" smtClean="0"/>
              <a:t> tables, </a:t>
            </a:r>
            <a:r>
              <a:rPr lang="fr-FR" baseline="0" dirty="0" err="1" smtClean="0"/>
              <a:t>ecrivant</a:t>
            </a:r>
            <a:r>
              <a:rPr lang="fr-FR" baseline="0" dirty="0" smtClean="0"/>
              <a:t> </a:t>
            </a:r>
            <a:r>
              <a:rPr lang="fr-FR" baseline="0" dirty="0" err="1" smtClean="0"/>
              <a:t>definitions,colonnes,types</a:t>
            </a:r>
            <a:r>
              <a:rPr lang="fr-FR" baseline="0" dirty="0" smtClean="0"/>
              <a:t> de données, clés primaires et </a:t>
            </a:r>
            <a:r>
              <a:rPr lang="fr-FR" baseline="0" dirty="0" err="1" smtClean="0"/>
              <a:t>etrangere</a:t>
            </a:r>
            <a:r>
              <a:rPr lang="fr-FR" baseline="0" dirty="0" smtClean="0"/>
              <a:t> et contraintes d’</a:t>
            </a:r>
            <a:r>
              <a:rPr lang="fr-FR" baseline="0" dirty="0" err="1" smtClean="0"/>
              <a:t>integrité</a:t>
            </a:r>
            <a:r>
              <a:rPr lang="fr-FR" baseline="0" dirty="0" smtClean="0"/>
              <a:t> référentielle.</a:t>
            </a:r>
          </a:p>
          <a:p>
            <a:pPr marL="0" lvl="0" indent="0" algn="l" rtl="0">
              <a:spcBef>
                <a:spcPts val="0"/>
              </a:spcBef>
              <a:spcAft>
                <a:spcPts val="0"/>
              </a:spcAft>
              <a:buNone/>
            </a:pPr>
            <a:r>
              <a:rPr lang="fr-FR" baseline="0" dirty="0" smtClean="0"/>
              <a:t>Ex: table de </a:t>
            </a:r>
            <a:r>
              <a:rPr lang="fr-FR" baseline="0" dirty="0" err="1" smtClean="0"/>
              <a:t>reservation</a:t>
            </a:r>
            <a:r>
              <a:rPr lang="fr-FR" baseline="0" dirty="0" smtClean="0"/>
              <a:t> </a:t>
            </a:r>
          </a:p>
          <a:p>
            <a:pPr marL="0" lvl="0" indent="0" algn="l" rtl="0">
              <a:spcBef>
                <a:spcPts val="0"/>
              </a:spcBef>
              <a:spcAft>
                <a:spcPts val="0"/>
              </a:spcAft>
              <a:buNone/>
            </a:pPr>
            <a:r>
              <a:rPr lang="fr-FR" baseline="0" dirty="0" smtClean="0"/>
              <a:t>Id </a:t>
            </a:r>
            <a:r>
              <a:rPr lang="fr-FR" baseline="0" dirty="0" err="1" smtClean="0"/>
              <a:t>reservation</a:t>
            </a:r>
            <a:endParaRPr lang="fr-FR" baseline="0" dirty="0" smtClean="0"/>
          </a:p>
          <a:p>
            <a:pPr marL="0" lvl="0" indent="0" algn="l" rtl="0">
              <a:spcBef>
                <a:spcPts val="0"/>
              </a:spcBef>
              <a:spcAft>
                <a:spcPts val="0"/>
              </a:spcAft>
              <a:buNone/>
            </a:pPr>
            <a:r>
              <a:rPr lang="fr-FR" baseline="0" dirty="0" smtClean="0"/>
              <a:t>Int </a:t>
            </a:r>
            <a:r>
              <a:rPr lang="fr-FR" baseline="0" dirty="0" err="1" smtClean="0"/>
              <a:t>pr</a:t>
            </a:r>
            <a:r>
              <a:rPr lang="fr-FR" baseline="0" dirty="0" smtClean="0"/>
              <a:t> que ce soit des nombres entiers</a:t>
            </a:r>
          </a:p>
          <a:p>
            <a:pPr marL="0" lvl="0" indent="0" algn="l" rtl="0">
              <a:spcBef>
                <a:spcPts val="0"/>
              </a:spcBef>
              <a:spcAft>
                <a:spcPts val="0"/>
              </a:spcAft>
              <a:buNone/>
            </a:pPr>
            <a:r>
              <a:rPr lang="fr-FR" baseline="0" dirty="0" err="1" smtClean="0"/>
              <a:t>Unsigned</a:t>
            </a:r>
            <a:r>
              <a:rPr lang="fr-FR" baseline="0" dirty="0" smtClean="0"/>
              <a:t> pour que ce soit positif</a:t>
            </a:r>
          </a:p>
          <a:p>
            <a:pPr marL="0" lvl="0" indent="0" algn="l" rtl="0">
              <a:spcBef>
                <a:spcPts val="0"/>
              </a:spcBef>
              <a:spcAft>
                <a:spcPts val="0"/>
              </a:spcAft>
              <a:buNone/>
            </a:pPr>
            <a:r>
              <a:rPr lang="fr-FR" baseline="0" dirty="0" smtClean="0"/>
              <a:t>Auto </a:t>
            </a:r>
            <a:r>
              <a:rPr lang="fr-FR" baseline="0" dirty="0" err="1" smtClean="0"/>
              <a:t>increment</a:t>
            </a:r>
            <a:r>
              <a:rPr lang="fr-FR" baseline="0" dirty="0" smtClean="0"/>
              <a:t> -&gt; </a:t>
            </a:r>
            <a:r>
              <a:rPr lang="fr-FR" baseline="0" dirty="0" err="1" smtClean="0"/>
              <a:t>Genere</a:t>
            </a:r>
            <a:r>
              <a:rPr lang="fr-FR" baseline="0" dirty="0" smtClean="0"/>
              <a:t> auto </a:t>
            </a:r>
            <a:r>
              <a:rPr lang="fr-FR" baseline="0" dirty="0" err="1" smtClean="0"/>
              <a:t>pr</a:t>
            </a:r>
            <a:r>
              <a:rPr lang="fr-FR" baseline="0" dirty="0" smtClean="0"/>
              <a:t> chaque nouvelle réservation </a:t>
            </a:r>
          </a:p>
          <a:p>
            <a:pPr marL="0" lvl="0" indent="0" algn="l" rtl="0">
              <a:spcBef>
                <a:spcPts val="0"/>
              </a:spcBef>
              <a:spcAft>
                <a:spcPts val="0"/>
              </a:spcAft>
              <a:buNone/>
            </a:pPr>
            <a:r>
              <a:rPr lang="fr-FR" baseline="0" dirty="0" err="1" smtClean="0"/>
              <a:t>Primary</a:t>
            </a:r>
            <a:r>
              <a:rPr lang="fr-FR" baseline="0" dirty="0" smtClean="0"/>
              <a:t> key </a:t>
            </a:r>
            <a:r>
              <a:rPr lang="fr-FR" baseline="0" dirty="0" err="1" smtClean="0"/>
              <a:t>pr</a:t>
            </a:r>
            <a:r>
              <a:rPr lang="fr-FR" baseline="0" dirty="0" smtClean="0"/>
              <a:t> identifier de manière unique l’id de </a:t>
            </a:r>
            <a:r>
              <a:rPr lang="fr-FR" baseline="0" dirty="0" err="1" smtClean="0"/>
              <a:t>reservation</a:t>
            </a:r>
            <a:endParaRPr lang="fr-FR" baseline="0" dirty="0" smtClean="0"/>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baseline="0" dirty="0" smtClean="0"/>
              <a:t>Ensuite pour interagir </a:t>
            </a:r>
            <a:r>
              <a:rPr lang="fr-FR" baseline="0" dirty="0" err="1" smtClean="0"/>
              <a:t>ac</a:t>
            </a:r>
            <a:r>
              <a:rPr lang="fr-FR" baseline="0" dirty="0" smtClean="0"/>
              <a:t> ma </a:t>
            </a:r>
            <a:r>
              <a:rPr lang="fr-FR" baseline="0" dirty="0" err="1" smtClean="0"/>
              <a:t>bdd</a:t>
            </a:r>
            <a:r>
              <a:rPr lang="fr-FR" baseline="0" dirty="0" smtClean="0"/>
              <a:t>, crée des routes </a:t>
            </a:r>
            <a:r>
              <a:rPr lang="fr-FR" baseline="0" dirty="0" err="1" smtClean="0"/>
              <a:t>definissent</a:t>
            </a:r>
            <a:r>
              <a:rPr lang="fr-FR" baseline="0" dirty="0" smtClean="0"/>
              <a:t> points d’</a:t>
            </a:r>
            <a:r>
              <a:rPr lang="fr-FR" baseline="0" dirty="0" err="1" smtClean="0"/>
              <a:t>acces</a:t>
            </a:r>
            <a:r>
              <a:rPr lang="fr-FR" baseline="0" dirty="0" smtClean="0"/>
              <a:t> a mon appli, et les </a:t>
            </a:r>
            <a:r>
              <a:rPr lang="fr-FR" baseline="0" dirty="0" err="1" smtClean="0"/>
              <a:t>modeles</a:t>
            </a:r>
            <a:r>
              <a:rPr lang="fr-FR" baseline="0" dirty="0" smtClean="0"/>
              <a:t> qui </a:t>
            </a:r>
            <a:r>
              <a:rPr lang="fr-FR" baseline="0" dirty="0" err="1" smtClean="0"/>
              <a:t>representent</a:t>
            </a:r>
            <a:r>
              <a:rPr lang="fr-FR" baseline="0" dirty="0" smtClean="0"/>
              <a:t> les </a:t>
            </a:r>
            <a:r>
              <a:rPr lang="fr-FR" baseline="0" dirty="0" err="1" smtClean="0"/>
              <a:t>donées</a:t>
            </a:r>
            <a:r>
              <a:rPr lang="fr-FR" baseline="0" dirty="0" smtClean="0"/>
              <a:t> de ma </a:t>
            </a:r>
            <a:r>
              <a:rPr lang="fr-FR" baseline="0" dirty="0" err="1" smtClean="0"/>
              <a:t>bdd</a:t>
            </a:r>
            <a:r>
              <a:rPr lang="fr-FR" baseline="0" dirty="0" smtClean="0"/>
              <a:t> et contiennent la logique </a:t>
            </a:r>
            <a:r>
              <a:rPr lang="fr-FR" baseline="0" dirty="0" err="1" smtClean="0"/>
              <a:t>metier</a:t>
            </a:r>
            <a:r>
              <a:rPr lang="fr-FR" baseline="0" dirty="0" smtClean="0"/>
              <a:t> de mon </a:t>
            </a:r>
            <a:r>
              <a:rPr lang="fr-FR" baseline="0" dirty="0" err="1" smtClean="0"/>
              <a:t>app</a:t>
            </a:r>
            <a:endParaRPr lang="fr-FR" baseline="0" dirty="0" smtClean="0"/>
          </a:p>
          <a:p>
            <a:pPr marL="0" lvl="0" indent="0" algn="l" rtl="0">
              <a:spcBef>
                <a:spcPts val="0"/>
              </a:spcBef>
              <a:spcAft>
                <a:spcPts val="0"/>
              </a:spcAft>
              <a:buNone/>
            </a:pPr>
            <a:r>
              <a:rPr lang="fr-FR" baseline="0" dirty="0" smtClean="0"/>
              <a:t>Utilisé </a:t>
            </a:r>
            <a:r>
              <a:rPr lang="fr-FR" baseline="0" dirty="0" err="1" smtClean="0"/>
              <a:t>phpmyadmin</a:t>
            </a:r>
            <a:r>
              <a:rPr lang="fr-FR" baseline="0" dirty="0" smtClean="0"/>
              <a:t> pour tester ma </a:t>
            </a:r>
            <a:r>
              <a:rPr lang="fr-FR" baseline="0" dirty="0" err="1" smtClean="0"/>
              <a:t>bdd</a:t>
            </a:r>
            <a:r>
              <a:rPr lang="fr-FR" baseline="0" dirty="0" smtClean="0"/>
              <a:t> en local </a:t>
            </a:r>
            <a:r>
              <a:rPr lang="fr-FR" baseline="0" dirty="0" err="1" smtClean="0"/>
              <a:t>ac</a:t>
            </a:r>
            <a:r>
              <a:rPr lang="fr-FR" baseline="0" dirty="0" smtClean="0"/>
              <a:t> </a:t>
            </a:r>
            <a:r>
              <a:rPr lang="fr-FR" baseline="0" dirty="0" err="1" smtClean="0"/>
              <a:t>execution</a:t>
            </a:r>
            <a:r>
              <a:rPr lang="fr-FR" baseline="0" dirty="0" smtClean="0"/>
              <a:t> environnement local avec XAMPP qui comprend apache, </a:t>
            </a:r>
            <a:r>
              <a:rPr lang="fr-FR" baseline="0" dirty="0" err="1" smtClean="0"/>
              <a:t>mysql</a:t>
            </a:r>
            <a:r>
              <a:rPr lang="fr-FR" baseline="0" dirty="0" smtClean="0"/>
              <a:t> et </a:t>
            </a:r>
            <a:r>
              <a:rPr lang="fr-FR" baseline="0" dirty="0" err="1" smtClean="0"/>
              <a:t>php</a:t>
            </a:r>
            <a:r>
              <a:rPr lang="fr-FR" baseline="0" dirty="0" smtClean="0"/>
              <a:t>, Puis </a:t>
            </a:r>
            <a:r>
              <a:rPr lang="fr-FR" baseline="0" dirty="0" err="1" smtClean="0"/>
              <a:t>postman</a:t>
            </a:r>
            <a:r>
              <a:rPr lang="fr-FR" baseline="0" dirty="0" smtClean="0"/>
              <a:t> </a:t>
            </a:r>
            <a:r>
              <a:rPr lang="fr-FR" baseline="0" dirty="0" err="1" smtClean="0"/>
              <a:t>pr</a:t>
            </a:r>
            <a:r>
              <a:rPr lang="fr-FR" baseline="0" dirty="0" smtClean="0"/>
              <a:t> tester mes routes et </a:t>
            </a:r>
            <a:r>
              <a:rPr lang="fr-FR" baseline="0" dirty="0" err="1" smtClean="0"/>
              <a:t>requetes</a:t>
            </a:r>
            <a:r>
              <a:rPr lang="fr-FR" baseline="0" dirty="0" smtClean="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8704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6dee044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6dee044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Pr sécurisé</a:t>
            </a:r>
            <a:r>
              <a:rPr lang="fr-FR" baseline="0" dirty="0" smtClean="0"/>
              <a:t> ma </a:t>
            </a:r>
            <a:r>
              <a:rPr lang="fr-FR" baseline="0" dirty="0" err="1" smtClean="0"/>
              <a:t>bdd</a:t>
            </a:r>
            <a:r>
              <a:rPr lang="fr-FR" baseline="0" dirty="0" smtClean="0"/>
              <a:t>, crée un fichier connexion et stocker mes id dans variables d’environnement dans mon .</a:t>
            </a:r>
            <a:r>
              <a:rPr lang="fr-FR" baseline="0" dirty="0" err="1" smtClean="0"/>
              <a:t>env</a:t>
            </a:r>
            <a:r>
              <a:rPr lang="fr-FR" baseline="0" dirty="0" smtClean="0"/>
              <a:t> qui es exclu de mes exports </a:t>
            </a:r>
            <a:r>
              <a:rPr lang="fr-FR" baseline="0" dirty="0" err="1" smtClean="0"/>
              <a:t>github</a:t>
            </a:r>
            <a:r>
              <a:rPr lang="fr-FR" baseline="0" dirty="0" smtClean="0"/>
              <a:t> </a:t>
            </a:r>
            <a:r>
              <a:rPr lang="fr-FR" baseline="0" dirty="0" err="1" smtClean="0"/>
              <a:t>grace</a:t>
            </a:r>
            <a:r>
              <a:rPr lang="fr-FR" baseline="0" dirty="0" smtClean="0"/>
              <a:t> a </a:t>
            </a:r>
            <a:r>
              <a:rPr lang="fr-FR" baseline="0" dirty="0" err="1" smtClean="0"/>
              <a:t>gitignore</a:t>
            </a:r>
            <a:endParaRPr lang="fr-FR" baseline="0" dirty="0" smtClean="0"/>
          </a:p>
          <a:p>
            <a:pPr marL="0" lvl="0" indent="0" algn="l" rtl="0">
              <a:spcBef>
                <a:spcPts val="0"/>
              </a:spcBef>
              <a:spcAft>
                <a:spcPts val="0"/>
              </a:spcAft>
              <a:buNone/>
            </a:pPr>
            <a:r>
              <a:rPr lang="fr-FR" dirty="0" smtClean="0"/>
              <a:t>Enfin, </a:t>
            </a:r>
            <a:r>
              <a:rPr lang="fr-FR" dirty="0" err="1" smtClean="0"/>
              <a:t>proteger</a:t>
            </a:r>
            <a:r>
              <a:rPr lang="fr-FR" baseline="0" dirty="0" smtClean="0"/>
              <a:t> injections SQL, utilisés requêtes préparées</a:t>
            </a:r>
          </a:p>
          <a:p>
            <a:pPr marL="0" lvl="0" indent="0" algn="l" rtl="0">
              <a:spcBef>
                <a:spcPts val="0"/>
              </a:spcBef>
              <a:spcAft>
                <a:spcPts val="0"/>
              </a:spcAft>
              <a:buNone/>
            </a:pPr>
            <a:r>
              <a:rPr lang="fr-FR" baseline="0" dirty="0" smtClean="0"/>
              <a:t>Je sépare les données des commandes SQL</a:t>
            </a:r>
          </a:p>
          <a:p>
            <a:pPr marL="0" lvl="0" indent="0" algn="l" rtl="0">
              <a:spcBef>
                <a:spcPts val="0"/>
              </a:spcBef>
              <a:spcAft>
                <a:spcPts val="0"/>
              </a:spcAft>
              <a:buNone/>
            </a:pPr>
            <a:r>
              <a:rPr lang="fr-FR" baseline="0" dirty="0" smtClean="0"/>
              <a:t>La </a:t>
            </a:r>
            <a:r>
              <a:rPr lang="fr-FR" baseline="0" dirty="0" err="1" smtClean="0"/>
              <a:t>bdd</a:t>
            </a:r>
            <a:r>
              <a:rPr lang="fr-FR" baseline="0" dirty="0" smtClean="0"/>
              <a:t> sais exactement ou se trouvent les données pour éviter qu’elle ne les </a:t>
            </a:r>
            <a:r>
              <a:rPr lang="fr-FR" baseline="0" dirty="0" err="1" smtClean="0"/>
              <a:t>interprete</a:t>
            </a:r>
            <a:r>
              <a:rPr lang="fr-FR" baseline="0" dirty="0" smtClean="0"/>
              <a:t> comme des commandes SQL</a:t>
            </a:r>
          </a:p>
          <a:p>
            <a:pPr marL="0" lvl="0" indent="0" algn="l" rtl="0">
              <a:spcBef>
                <a:spcPts val="0"/>
              </a:spcBef>
              <a:spcAft>
                <a:spcPts val="0"/>
              </a:spcAft>
              <a:buNone/>
            </a:pPr>
            <a:r>
              <a:rPr lang="fr-FR" baseline="0" dirty="0" smtClean="0"/>
              <a:t>Valeurs Values( ? ) passent dans un tableau de valeurs </a:t>
            </a:r>
            <a:r>
              <a:rPr lang="fr-FR" baseline="0" dirty="0" err="1" smtClean="0"/>
              <a:t>ac</a:t>
            </a:r>
            <a:r>
              <a:rPr lang="fr-FR" baseline="0" dirty="0" smtClean="0"/>
              <a:t> </a:t>
            </a:r>
            <a:r>
              <a:rPr lang="fr-FR" baseline="0" dirty="0" err="1" smtClean="0"/>
              <a:t>methode</a:t>
            </a:r>
            <a:r>
              <a:rPr lang="fr-FR" baseline="0" dirty="0" smtClean="0"/>
              <a:t> </a:t>
            </a:r>
            <a:r>
              <a:rPr lang="fr-FR" baseline="0" dirty="0" err="1" smtClean="0"/>
              <a:t>query</a:t>
            </a:r>
            <a:r>
              <a:rPr lang="fr-FR" baseline="0" dirty="0" smtClean="0"/>
              <a:t> , et ensuite sont insérées dans la </a:t>
            </a:r>
            <a:r>
              <a:rPr lang="fr-FR" baseline="0" dirty="0" err="1" smtClean="0"/>
              <a:t>requete</a:t>
            </a:r>
            <a:r>
              <a:rPr lang="fr-FR" baseline="0" dirty="0" smtClean="0"/>
              <a:t> </a:t>
            </a:r>
            <a:endParaRPr dirty="0"/>
          </a:p>
        </p:txBody>
      </p:sp>
    </p:spTree>
    <p:extLst>
      <p:ext uri="{BB962C8B-B14F-4D97-AF65-F5344CB8AC3E}">
        <p14:creationId xmlns:p14="http://schemas.microsoft.com/office/powerpoint/2010/main" val="824173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6dee0447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6dee0447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Egalement mis en place des middlewares d’authentification pour</a:t>
            </a:r>
            <a:r>
              <a:rPr lang="fr-FR" baseline="0" dirty="0" smtClean="0"/>
              <a:t> protéger mes routes</a:t>
            </a:r>
          </a:p>
          <a:p>
            <a:pPr marL="0" lvl="0" indent="0" algn="l" rtl="0">
              <a:spcBef>
                <a:spcPts val="0"/>
              </a:spcBef>
              <a:spcAft>
                <a:spcPts val="0"/>
              </a:spcAft>
              <a:buNone/>
            </a:pPr>
            <a:r>
              <a:rPr lang="fr-FR" dirty="0" smtClean="0"/>
              <a:t>Seuls les utilisateurs </a:t>
            </a:r>
            <a:r>
              <a:rPr lang="fr-FR" dirty="0" err="1" smtClean="0"/>
              <a:t>authentiffiés</a:t>
            </a:r>
            <a:r>
              <a:rPr lang="fr-FR" dirty="0" smtClean="0"/>
              <a:t> peuvent </a:t>
            </a:r>
            <a:r>
              <a:rPr lang="fr-FR" dirty="0" err="1" smtClean="0"/>
              <a:t>acceder</a:t>
            </a:r>
            <a:r>
              <a:rPr lang="fr-FR" baseline="0" dirty="0" smtClean="0"/>
              <a:t> a ces routes.</a:t>
            </a:r>
          </a:p>
          <a:p>
            <a:pPr marL="0" lvl="0" indent="0" algn="l" rtl="0">
              <a:spcBef>
                <a:spcPts val="0"/>
              </a:spcBef>
              <a:spcAft>
                <a:spcPts val="0"/>
              </a:spcAft>
              <a:buNone/>
            </a:pPr>
            <a:r>
              <a:rPr lang="fr-FR" baseline="0" dirty="0" smtClean="0"/>
              <a:t>Je </a:t>
            </a:r>
            <a:r>
              <a:rPr lang="fr-FR" baseline="0" dirty="0" err="1" smtClean="0"/>
              <a:t>verifie</a:t>
            </a:r>
            <a:r>
              <a:rPr lang="fr-FR" baseline="0" dirty="0" smtClean="0"/>
              <a:t> le </a:t>
            </a:r>
            <a:r>
              <a:rPr lang="fr-FR" baseline="0" dirty="0" err="1" smtClean="0"/>
              <a:t>token</a:t>
            </a:r>
            <a:r>
              <a:rPr lang="fr-FR" baseline="0" dirty="0" smtClean="0"/>
              <a:t> </a:t>
            </a:r>
            <a:r>
              <a:rPr lang="fr-FR" baseline="0" dirty="0" err="1" smtClean="0"/>
              <a:t>JWTpour</a:t>
            </a:r>
            <a:r>
              <a:rPr lang="fr-FR" baseline="0" dirty="0" smtClean="0"/>
              <a:t> cela</a:t>
            </a:r>
          </a:p>
          <a:p>
            <a:pPr marL="0" lvl="0" indent="0" algn="l" rtl="0">
              <a:spcBef>
                <a:spcPts val="0"/>
              </a:spcBef>
              <a:spcAft>
                <a:spcPts val="0"/>
              </a:spcAft>
              <a:buNone/>
            </a:pPr>
            <a:r>
              <a:rPr lang="fr-FR" baseline="0" dirty="0" smtClean="0"/>
              <a:t>J’importe mes modules </a:t>
            </a:r>
            <a:r>
              <a:rPr lang="fr-FR" baseline="0" dirty="0" err="1" smtClean="0"/>
              <a:t>necessaires</a:t>
            </a:r>
            <a:endParaRPr lang="fr-FR" baseline="0" dirty="0" smtClean="0"/>
          </a:p>
          <a:p>
            <a:pPr marL="0" lvl="0" indent="0" algn="l" rtl="0">
              <a:spcBef>
                <a:spcPts val="0"/>
              </a:spcBef>
              <a:spcAft>
                <a:spcPts val="0"/>
              </a:spcAft>
              <a:buNone/>
            </a:pPr>
            <a:r>
              <a:rPr lang="fr-FR" baseline="0" dirty="0" smtClean="0"/>
              <a:t>Exporte fonction middleware </a:t>
            </a:r>
            <a:r>
              <a:rPr lang="fr-FR" baseline="0" dirty="0" err="1" smtClean="0"/>
              <a:t>ac</a:t>
            </a:r>
            <a:r>
              <a:rPr lang="fr-FR" baseline="0" dirty="0" smtClean="0"/>
              <a:t> 3 arguments</a:t>
            </a:r>
          </a:p>
          <a:p>
            <a:pPr marL="0" lvl="0" indent="0" algn="l" rtl="0">
              <a:spcBef>
                <a:spcPts val="0"/>
              </a:spcBef>
              <a:spcAft>
                <a:spcPts val="0"/>
              </a:spcAft>
              <a:buNone/>
            </a:pPr>
            <a:r>
              <a:rPr lang="fr-FR" baseline="0" dirty="0" err="1" smtClean="0"/>
              <a:t>Récupere</a:t>
            </a:r>
            <a:r>
              <a:rPr lang="fr-FR" baseline="0" dirty="0" smtClean="0"/>
              <a:t> le </a:t>
            </a:r>
            <a:r>
              <a:rPr lang="fr-FR" baseline="0" dirty="0" err="1" smtClean="0"/>
              <a:t>token</a:t>
            </a:r>
            <a:endParaRPr lang="fr-FR" baseline="0" dirty="0" smtClean="0"/>
          </a:p>
          <a:p>
            <a:pPr marL="0" lvl="0" indent="0" algn="l" rtl="0">
              <a:spcBef>
                <a:spcPts val="0"/>
              </a:spcBef>
              <a:spcAft>
                <a:spcPts val="0"/>
              </a:spcAft>
              <a:buNone/>
            </a:pPr>
            <a:r>
              <a:rPr lang="fr-FR" baseline="0" dirty="0" err="1" smtClean="0"/>
              <a:t>Decode</a:t>
            </a:r>
            <a:r>
              <a:rPr lang="fr-FR" baseline="0" dirty="0" smtClean="0"/>
              <a:t> </a:t>
            </a:r>
            <a:r>
              <a:rPr lang="fr-FR" baseline="0" dirty="0" err="1" smtClean="0"/>
              <a:t>token</a:t>
            </a:r>
            <a:r>
              <a:rPr lang="fr-FR" baseline="0" dirty="0" smtClean="0"/>
              <a:t> </a:t>
            </a:r>
            <a:r>
              <a:rPr lang="fr-FR" baseline="0" dirty="0" err="1" smtClean="0"/>
              <a:t>ac</a:t>
            </a:r>
            <a:r>
              <a:rPr lang="fr-FR" baseline="0" dirty="0" smtClean="0"/>
              <a:t> clé </a:t>
            </a:r>
            <a:r>
              <a:rPr lang="fr-FR" baseline="0" dirty="0" err="1" smtClean="0"/>
              <a:t>secrete</a:t>
            </a:r>
            <a:r>
              <a:rPr lang="fr-FR" baseline="0" dirty="0" smtClean="0"/>
              <a:t> </a:t>
            </a:r>
          </a:p>
          <a:p>
            <a:pPr marL="0" lvl="0" indent="0" algn="l" rtl="0">
              <a:spcBef>
                <a:spcPts val="0"/>
              </a:spcBef>
              <a:spcAft>
                <a:spcPts val="0"/>
              </a:spcAft>
              <a:buNone/>
            </a:pPr>
            <a:r>
              <a:rPr lang="fr-FR" baseline="0" dirty="0" smtClean="0"/>
              <a:t>Compare user id de l’url et celui du </a:t>
            </a:r>
            <a:r>
              <a:rPr lang="fr-FR" baseline="0" dirty="0" err="1" smtClean="0"/>
              <a:t>token</a:t>
            </a:r>
            <a:r>
              <a:rPr lang="fr-FR" baseline="0" dirty="0" smtClean="0"/>
              <a:t> </a:t>
            </a:r>
            <a:r>
              <a:rPr lang="fr-FR" baseline="0" dirty="0" err="1" smtClean="0"/>
              <a:t>decodé</a:t>
            </a:r>
            <a:endParaRPr lang="fr-FR" baseline="0" dirty="0" smtClean="0"/>
          </a:p>
          <a:p>
            <a:pPr marL="0" lvl="0" indent="0" algn="l" rtl="0">
              <a:spcBef>
                <a:spcPts val="0"/>
              </a:spcBef>
              <a:spcAft>
                <a:spcPts val="0"/>
              </a:spcAft>
              <a:buNone/>
            </a:pPr>
            <a:r>
              <a:rPr lang="fr-FR" baseline="0" dirty="0" smtClean="0"/>
              <a:t>Si ok, passe au middleware suivant, sinon </a:t>
            </a:r>
            <a:r>
              <a:rPr lang="fr-FR" baseline="0" dirty="0" err="1" smtClean="0"/>
              <a:t>genere</a:t>
            </a:r>
            <a:r>
              <a:rPr lang="fr-FR" baseline="0" dirty="0" smtClean="0"/>
              <a:t> une erreur</a:t>
            </a:r>
          </a:p>
          <a:p>
            <a:pPr marL="0" lvl="0" indent="0" algn="l" rtl="0">
              <a:spcBef>
                <a:spcPts val="0"/>
              </a:spcBef>
              <a:spcAft>
                <a:spcPts val="0"/>
              </a:spcAft>
              <a:buNone/>
            </a:pPr>
            <a:r>
              <a:rPr lang="fr-FR" baseline="0" dirty="0" smtClean="0"/>
              <a:t>( Protection contre attaque CSRF </a:t>
            </a:r>
            <a:r>
              <a:rPr lang="fr-FR" baseline="0" dirty="0" err="1" smtClean="0"/>
              <a:t>empeche</a:t>
            </a:r>
            <a:r>
              <a:rPr lang="fr-FR" baseline="0" dirty="0" smtClean="0"/>
              <a:t> individu d’</a:t>
            </a:r>
            <a:r>
              <a:rPr lang="fr-FR" baseline="0" dirty="0" err="1" smtClean="0"/>
              <a:t>executer</a:t>
            </a:r>
            <a:r>
              <a:rPr lang="fr-FR" baseline="0" dirty="0" smtClean="0"/>
              <a:t> </a:t>
            </a:r>
            <a:r>
              <a:rPr lang="fr-FR" baseline="0" dirty="0" err="1" smtClean="0"/>
              <a:t>operation</a:t>
            </a:r>
            <a:r>
              <a:rPr lang="fr-FR" baseline="0" dirty="0" smtClean="0"/>
              <a:t> par le biais personne </a:t>
            </a:r>
            <a:r>
              <a:rPr lang="fr-FR" baseline="0" dirty="0" err="1" smtClean="0"/>
              <a:t>auth</a:t>
            </a:r>
            <a:r>
              <a:rPr lang="fr-FR" baseline="0" dirty="0" smtClean="0"/>
              <a:t>)</a:t>
            </a:r>
            <a:endParaRPr dirty="0"/>
          </a:p>
        </p:txBody>
      </p:sp>
    </p:spTree>
    <p:extLst>
      <p:ext uri="{BB962C8B-B14F-4D97-AF65-F5344CB8AC3E}">
        <p14:creationId xmlns:p14="http://schemas.microsoft.com/office/powerpoint/2010/main" val="4071548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2423b8cd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2423b8cd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aseline="0" dirty="0" smtClean="0"/>
              <a:t>Utilisé Node.js comme environnement d’</a:t>
            </a:r>
            <a:r>
              <a:rPr lang="fr-FR" baseline="0" dirty="0" err="1" smtClean="0"/>
              <a:t>execution</a:t>
            </a:r>
            <a:r>
              <a:rPr lang="fr-FR" baseline="0" dirty="0" smtClean="0"/>
              <a:t> </a:t>
            </a:r>
            <a:r>
              <a:rPr lang="fr-FR" baseline="0" dirty="0" err="1" smtClean="0"/>
              <a:t>js</a:t>
            </a:r>
            <a:r>
              <a:rPr lang="fr-FR" baseline="0" dirty="0" smtClean="0"/>
              <a:t> </a:t>
            </a:r>
            <a:r>
              <a:rPr lang="fr-FR" baseline="0" dirty="0" err="1" smtClean="0"/>
              <a:t>pr</a:t>
            </a:r>
            <a:r>
              <a:rPr lang="fr-FR" baseline="0" dirty="0" smtClean="0"/>
              <a:t> manipuler et interagir </a:t>
            </a:r>
            <a:r>
              <a:rPr lang="fr-FR" baseline="0" dirty="0" err="1" smtClean="0"/>
              <a:t>ac</a:t>
            </a:r>
            <a:r>
              <a:rPr lang="fr-FR" baseline="0" dirty="0" smtClean="0"/>
              <a:t> la </a:t>
            </a:r>
            <a:r>
              <a:rPr lang="fr-FR" baseline="0" dirty="0" err="1" smtClean="0"/>
              <a:t>bdd</a:t>
            </a:r>
            <a:endParaRPr lang="fr-FR" baseline="0" dirty="0" smtClean="0"/>
          </a:p>
          <a:p>
            <a:pPr marL="0" lvl="0" indent="0" algn="l" rtl="0">
              <a:spcBef>
                <a:spcPts val="0"/>
              </a:spcBef>
              <a:spcAft>
                <a:spcPts val="0"/>
              </a:spcAft>
              <a:buNone/>
            </a:pPr>
            <a:r>
              <a:rPr lang="fr-FR" baseline="0" dirty="0" smtClean="0"/>
              <a:t>MySQL comme système de gestion de </a:t>
            </a:r>
            <a:r>
              <a:rPr lang="fr-FR" baseline="0" dirty="0" err="1" smtClean="0"/>
              <a:t>bdd</a:t>
            </a:r>
            <a:r>
              <a:rPr lang="fr-FR" baseline="0" dirty="0" smtClean="0"/>
              <a:t> </a:t>
            </a:r>
            <a:r>
              <a:rPr lang="fr-FR" baseline="0" dirty="0" err="1" smtClean="0"/>
              <a:t>pr</a:t>
            </a:r>
            <a:r>
              <a:rPr lang="fr-FR" baseline="0" dirty="0" smtClean="0"/>
              <a:t> stocker, organiser et </a:t>
            </a:r>
            <a:r>
              <a:rPr lang="fr-FR" baseline="0" dirty="0" err="1" smtClean="0"/>
              <a:t>gerer</a:t>
            </a:r>
            <a:r>
              <a:rPr lang="fr-FR" baseline="0" dirty="0" smtClean="0"/>
              <a:t> les données</a:t>
            </a:r>
          </a:p>
          <a:p>
            <a:pPr marL="0" lvl="0" indent="0" algn="l" rtl="0">
              <a:spcBef>
                <a:spcPts val="0"/>
              </a:spcBef>
              <a:spcAft>
                <a:spcPts val="0"/>
              </a:spcAft>
              <a:buNone/>
            </a:pPr>
            <a:r>
              <a:rPr lang="fr-FR" baseline="0" dirty="0" smtClean="0"/>
              <a:t>Mysql2 comme pilote de </a:t>
            </a:r>
            <a:r>
              <a:rPr lang="fr-FR" baseline="0" dirty="0" err="1" smtClean="0"/>
              <a:t>bdd</a:t>
            </a:r>
            <a:r>
              <a:rPr lang="fr-FR" baseline="0" dirty="0" smtClean="0"/>
              <a:t> </a:t>
            </a:r>
            <a:r>
              <a:rPr lang="fr-FR" baseline="0" dirty="0" err="1" smtClean="0"/>
              <a:t>pr</a:t>
            </a:r>
            <a:r>
              <a:rPr lang="fr-FR" baseline="0" dirty="0" smtClean="0"/>
              <a:t> établir la connexion et </a:t>
            </a:r>
            <a:r>
              <a:rPr lang="fr-FR" baseline="0" dirty="0" err="1" smtClean="0"/>
              <a:t>executer</a:t>
            </a:r>
            <a:r>
              <a:rPr lang="fr-FR" baseline="0" dirty="0" smtClean="0"/>
              <a:t> certaines </a:t>
            </a:r>
            <a:r>
              <a:rPr lang="fr-FR" baseline="0" dirty="0" err="1" smtClean="0"/>
              <a:t>requetes</a:t>
            </a:r>
            <a:endParaRPr lang="fr-FR" baseline="0" dirty="0" smtClean="0"/>
          </a:p>
          <a:p>
            <a:pPr marL="0" lvl="0" indent="0" algn="l" rtl="0">
              <a:spcBef>
                <a:spcPts val="0"/>
              </a:spcBef>
              <a:spcAft>
                <a:spcPts val="0"/>
              </a:spcAft>
              <a:buNone/>
            </a:pPr>
            <a:r>
              <a:rPr lang="fr-FR" baseline="0" dirty="0" err="1" smtClean="0"/>
              <a:t>Modeles</a:t>
            </a:r>
            <a:r>
              <a:rPr lang="fr-FR" baseline="0" dirty="0" smtClean="0"/>
              <a:t> contiennent la logique métier de mon </a:t>
            </a:r>
            <a:r>
              <a:rPr lang="fr-FR" baseline="0" dirty="0" err="1" smtClean="0"/>
              <a:t>app</a:t>
            </a:r>
            <a:endParaRPr lang="fr-FR" baseline="0" dirty="0" smtClean="0"/>
          </a:p>
        </p:txBody>
      </p:sp>
    </p:spTree>
    <p:extLst>
      <p:ext uri="{BB962C8B-B14F-4D97-AF65-F5344CB8AC3E}">
        <p14:creationId xmlns:p14="http://schemas.microsoft.com/office/powerpoint/2010/main" val="3911016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3bac2804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3bac2804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Une fois mes </a:t>
            </a:r>
            <a:r>
              <a:rPr lang="fr-FR" dirty="0" err="1" smtClean="0"/>
              <a:t>modeles</a:t>
            </a:r>
            <a:r>
              <a:rPr lang="fr-FR" dirty="0" smtClean="0"/>
              <a:t> fait, j’ai crée les</a:t>
            </a:r>
            <a:r>
              <a:rPr lang="fr-FR" baseline="0" dirty="0" smtClean="0"/>
              <a:t> </a:t>
            </a:r>
            <a:r>
              <a:rPr lang="fr-FR" baseline="0" dirty="0" err="1" smtClean="0"/>
              <a:t>controlleurs</a:t>
            </a:r>
            <a:r>
              <a:rPr lang="fr-FR" baseline="0" dirty="0" smtClean="0"/>
              <a:t> associés.</a:t>
            </a:r>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baseline="0" dirty="0" smtClean="0"/>
              <a:t>Utilisé Express </a:t>
            </a:r>
            <a:r>
              <a:rPr lang="fr-FR" baseline="0" dirty="0" err="1" smtClean="0"/>
              <a:t>pr</a:t>
            </a:r>
            <a:r>
              <a:rPr lang="fr-FR" baseline="0" dirty="0" smtClean="0"/>
              <a:t> créer et </a:t>
            </a:r>
            <a:r>
              <a:rPr lang="fr-FR" baseline="0" dirty="0" err="1" smtClean="0"/>
              <a:t>gerer</a:t>
            </a:r>
            <a:r>
              <a:rPr lang="fr-FR" baseline="0" dirty="0" smtClean="0"/>
              <a:t> mes routes</a:t>
            </a:r>
          </a:p>
          <a:p>
            <a:pPr marL="0" lvl="0" indent="0" algn="l" rtl="0">
              <a:spcBef>
                <a:spcPts val="0"/>
              </a:spcBef>
              <a:spcAft>
                <a:spcPts val="0"/>
              </a:spcAft>
              <a:buNone/>
            </a:pPr>
            <a:r>
              <a:rPr lang="fr-FR" baseline="0" dirty="0" smtClean="0"/>
              <a:t>Ajout de middlewares </a:t>
            </a:r>
            <a:r>
              <a:rPr lang="fr-FR" baseline="0" dirty="0" err="1" smtClean="0"/>
              <a:t>pr</a:t>
            </a:r>
            <a:r>
              <a:rPr lang="fr-FR" baseline="0" dirty="0" smtClean="0"/>
              <a:t> effectuer </a:t>
            </a:r>
            <a:r>
              <a:rPr lang="fr-FR" baseline="0" dirty="0" err="1" smtClean="0"/>
              <a:t>operations</a:t>
            </a:r>
            <a:r>
              <a:rPr lang="fr-FR" baseline="0" dirty="0" smtClean="0"/>
              <a:t> de validation de données, authentification utilisateurs et gestion d’erreurs</a:t>
            </a:r>
          </a:p>
          <a:p>
            <a:pPr marL="0" lvl="0" indent="0" algn="l" rtl="0">
              <a:spcBef>
                <a:spcPts val="0"/>
              </a:spcBef>
              <a:spcAft>
                <a:spcPts val="0"/>
              </a:spcAft>
              <a:buNone/>
            </a:pPr>
            <a:r>
              <a:rPr lang="fr-FR" baseline="0" dirty="0" smtClean="0"/>
              <a:t>Ex: routes de mon CRUD ont besoin du middleware </a:t>
            </a:r>
            <a:r>
              <a:rPr lang="fr-FR" baseline="0" dirty="0" err="1" smtClean="0"/>
              <a:t>auth</a:t>
            </a:r>
            <a:r>
              <a:rPr lang="fr-FR" baseline="0" dirty="0" smtClean="0"/>
              <a:t> </a:t>
            </a:r>
            <a:r>
              <a:rPr lang="fr-FR" baseline="0" dirty="0" err="1" smtClean="0"/>
              <a:t>pr</a:t>
            </a:r>
            <a:r>
              <a:rPr lang="fr-FR" baseline="0" dirty="0" smtClean="0"/>
              <a:t> </a:t>
            </a:r>
            <a:r>
              <a:rPr lang="fr-FR" baseline="0" dirty="0" err="1" smtClean="0"/>
              <a:t>etre</a:t>
            </a:r>
            <a:r>
              <a:rPr lang="fr-FR" baseline="0" dirty="0" smtClean="0"/>
              <a:t> utilisées ( il faut </a:t>
            </a:r>
            <a:r>
              <a:rPr lang="fr-FR" baseline="0" dirty="0" err="1" smtClean="0"/>
              <a:t>etre</a:t>
            </a:r>
            <a:r>
              <a:rPr lang="fr-FR" baseline="0" dirty="0" smtClean="0"/>
              <a:t> </a:t>
            </a:r>
            <a:r>
              <a:rPr lang="fr-FR" baseline="0" dirty="0" err="1" smtClean="0"/>
              <a:t>co</a:t>
            </a:r>
            <a:r>
              <a:rPr lang="fr-FR" baseline="0" dirty="0" smtClean="0"/>
              <a:t> </a:t>
            </a:r>
            <a:r>
              <a:rPr lang="fr-FR" baseline="0" dirty="0" err="1" smtClean="0"/>
              <a:t>pr</a:t>
            </a:r>
            <a:r>
              <a:rPr lang="fr-FR" baseline="0" dirty="0" smtClean="0"/>
              <a:t> modifier ses infos perso)</a:t>
            </a:r>
          </a:p>
          <a:p>
            <a:pPr marL="0" lvl="0" indent="0" algn="l" rtl="0">
              <a:spcBef>
                <a:spcPts val="0"/>
              </a:spcBef>
              <a:spcAft>
                <a:spcPts val="0"/>
              </a:spcAft>
              <a:buNone/>
            </a:pPr>
            <a:r>
              <a:rPr lang="fr-FR" baseline="0" dirty="0" smtClean="0"/>
              <a:t>Gestion d’erreurs </a:t>
            </a:r>
            <a:r>
              <a:rPr lang="fr-FR" baseline="0" dirty="0" err="1" smtClean="0"/>
              <a:t>pr</a:t>
            </a:r>
            <a:r>
              <a:rPr lang="fr-FR" baseline="0" dirty="0" smtClean="0"/>
              <a:t> traiter ces erreurs lors de l’</a:t>
            </a:r>
            <a:r>
              <a:rPr lang="fr-FR" baseline="0" dirty="0" err="1" smtClean="0"/>
              <a:t>execution</a:t>
            </a:r>
            <a:r>
              <a:rPr lang="fr-FR" baseline="0" dirty="0" smtClean="0"/>
              <a:t> de </a:t>
            </a:r>
            <a:r>
              <a:rPr lang="fr-FR" baseline="0" dirty="0" err="1" smtClean="0"/>
              <a:t>l’app</a:t>
            </a:r>
            <a:r>
              <a:rPr lang="fr-FR" baseline="0" dirty="0" smtClean="0"/>
              <a:t>, Je renvoi sous formes de composant une </a:t>
            </a:r>
            <a:r>
              <a:rPr lang="fr-FR" baseline="0" dirty="0" err="1" smtClean="0"/>
              <a:t>error</a:t>
            </a:r>
            <a:r>
              <a:rPr lang="fr-FR" baseline="0" dirty="0" smtClean="0"/>
              <a:t> modal adapté </a:t>
            </a:r>
            <a:r>
              <a:rPr lang="fr-FR" baseline="0" dirty="0" err="1" smtClean="0"/>
              <a:t>grace</a:t>
            </a:r>
            <a:r>
              <a:rPr lang="fr-FR" baseline="0" dirty="0" smtClean="0"/>
              <a:t> a des </a:t>
            </a:r>
            <a:r>
              <a:rPr lang="fr-FR" baseline="0" dirty="0" err="1" smtClean="0"/>
              <a:t>props</a:t>
            </a:r>
            <a:r>
              <a:rPr lang="fr-FR" baseline="0" dirty="0" smtClean="0"/>
              <a:t> </a:t>
            </a:r>
            <a:r>
              <a:rPr lang="fr-FR" baseline="0" dirty="0" err="1" smtClean="0"/>
              <a:t>pr</a:t>
            </a:r>
            <a:r>
              <a:rPr lang="fr-FR" baseline="0" dirty="0" smtClean="0"/>
              <a:t> avoir titre et message d’erreur personnalisé selon le </a:t>
            </a:r>
            <a:r>
              <a:rPr lang="fr-FR" baseline="0" dirty="0" err="1" smtClean="0"/>
              <a:t>probleme</a:t>
            </a:r>
            <a:endParaRPr lang="fr-FR" baseline="0" dirty="0" smtClean="0"/>
          </a:p>
          <a:p>
            <a:pPr marL="0" lvl="0" indent="0" algn="l" rtl="0">
              <a:spcBef>
                <a:spcPts val="0"/>
              </a:spcBef>
              <a:spcAft>
                <a:spcPts val="0"/>
              </a:spcAft>
              <a:buNone/>
            </a:pPr>
            <a:r>
              <a:rPr lang="fr-FR" baseline="0" dirty="0" smtClean="0"/>
              <a:t>Configuré mon API </a:t>
            </a:r>
            <a:r>
              <a:rPr lang="fr-FR" baseline="0" dirty="0" err="1" smtClean="0"/>
              <a:t>pr</a:t>
            </a:r>
            <a:r>
              <a:rPr lang="fr-FR" baseline="0" dirty="0" smtClean="0"/>
              <a:t> renvoyé réponses JSON aux clients -&gt; </a:t>
            </a:r>
            <a:r>
              <a:rPr lang="fr-FR" baseline="0" dirty="0" err="1" smtClean="0"/>
              <a:t>echanger</a:t>
            </a:r>
            <a:r>
              <a:rPr lang="fr-FR" baseline="0" dirty="0" smtClean="0"/>
              <a:t> données structurés et faciliter la manipulation données</a:t>
            </a:r>
          </a:p>
          <a:p>
            <a:pPr marL="0" lvl="0" indent="0" algn="l" rtl="0">
              <a:spcBef>
                <a:spcPts val="0"/>
              </a:spcBef>
              <a:spcAft>
                <a:spcPts val="0"/>
              </a:spcAft>
              <a:buNone/>
            </a:pPr>
            <a:r>
              <a:rPr lang="fr-FR" baseline="0" dirty="0" smtClean="0"/>
              <a:t>Optimisé mon appli en utilisant </a:t>
            </a:r>
            <a:r>
              <a:rPr lang="fr-FR" baseline="0" dirty="0" err="1" smtClean="0"/>
              <a:t>operation</a:t>
            </a:r>
            <a:r>
              <a:rPr lang="fr-FR" baseline="0" dirty="0" smtClean="0"/>
              <a:t> CRUD (</a:t>
            </a:r>
            <a:r>
              <a:rPr lang="fr-FR" baseline="0" dirty="0" err="1" smtClean="0"/>
              <a:t>create</a:t>
            </a:r>
            <a:r>
              <a:rPr lang="fr-FR" baseline="0" dirty="0" smtClean="0"/>
              <a:t> </a:t>
            </a:r>
            <a:r>
              <a:rPr lang="fr-FR" baseline="0" dirty="0" err="1" smtClean="0"/>
              <a:t>read</a:t>
            </a:r>
            <a:r>
              <a:rPr lang="fr-FR" baseline="0" dirty="0" smtClean="0"/>
              <a:t> update </a:t>
            </a:r>
            <a:r>
              <a:rPr lang="fr-FR" baseline="0" dirty="0" err="1" smtClean="0"/>
              <a:t>delete</a:t>
            </a:r>
            <a:r>
              <a:rPr lang="fr-FR" baseline="0" dirty="0" smtClean="0"/>
              <a:t>) </a:t>
            </a:r>
            <a:r>
              <a:rPr lang="fr-FR" baseline="0" dirty="0" err="1" smtClean="0"/>
              <a:t>pr</a:t>
            </a:r>
            <a:r>
              <a:rPr lang="fr-FR" baseline="0" dirty="0" smtClean="0"/>
              <a:t> </a:t>
            </a:r>
            <a:r>
              <a:rPr lang="fr-FR" baseline="0" dirty="0" err="1" smtClean="0"/>
              <a:t>gerer</a:t>
            </a:r>
            <a:r>
              <a:rPr lang="fr-FR" baseline="0" dirty="0" smtClean="0"/>
              <a:t> données de l’utilisateur</a:t>
            </a:r>
          </a:p>
        </p:txBody>
      </p:sp>
    </p:spTree>
    <p:extLst>
      <p:ext uri="{BB962C8B-B14F-4D97-AF65-F5344CB8AC3E}">
        <p14:creationId xmlns:p14="http://schemas.microsoft.com/office/powerpoint/2010/main" val="1507721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476ff3d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e476ff3d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Ici on a une </a:t>
            </a:r>
            <a:r>
              <a:rPr lang="fr-FR" dirty="0" err="1" smtClean="0"/>
              <a:t>requete</a:t>
            </a:r>
            <a:r>
              <a:rPr lang="fr-FR" dirty="0" smtClean="0"/>
              <a:t> asynchrone </a:t>
            </a:r>
            <a:r>
              <a:rPr lang="fr-FR" dirty="0" err="1" smtClean="0"/>
              <a:t>pr</a:t>
            </a:r>
            <a:r>
              <a:rPr lang="fr-FR" dirty="0" smtClean="0"/>
              <a:t> ma</a:t>
            </a:r>
            <a:r>
              <a:rPr lang="fr-FR" baseline="0" dirty="0" smtClean="0"/>
              <a:t> réservation en utilisant </a:t>
            </a:r>
            <a:r>
              <a:rPr lang="fr-FR" baseline="0" dirty="0" err="1" smtClean="0"/>
              <a:t>Fetch</a:t>
            </a:r>
            <a:endParaRPr lang="fr-FR" baseline="0" dirty="0" smtClean="0"/>
          </a:p>
          <a:p>
            <a:pPr marL="0" lvl="0" indent="0" algn="l" rtl="0">
              <a:spcBef>
                <a:spcPts val="0"/>
              </a:spcBef>
              <a:spcAft>
                <a:spcPts val="0"/>
              </a:spcAft>
              <a:buNone/>
            </a:pPr>
            <a:r>
              <a:rPr lang="fr-FR" baseline="0" dirty="0" smtClean="0"/>
              <a:t>Je </a:t>
            </a:r>
            <a:r>
              <a:rPr lang="fr-FR" baseline="0" dirty="0" err="1" smtClean="0"/>
              <a:t>recupere</a:t>
            </a:r>
            <a:r>
              <a:rPr lang="fr-FR" baseline="0" dirty="0" smtClean="0"/>
              <a:t> l’url de </a:t>
            </a:r>
            <a:r>
              <a:rPr lang="fr-FR" baseline="0" dirty="0" err="1" smtClean="0"/>
              <a:t>reservation</a:t>
            </a:r>
            <a:r>
              <a:rPr lang="fr-FR" baseline="0" dirty="0" smtClean="0"/>
              <a:t> a partir des variables</a:t>
            </a:r>
          </a:p>
          <a:p>
            <a:pPr marL="0" lvl="0" indent="0" algn="l" rtl="0">
              <a:spcBef>
                <a:spcPts val="0"/>
              </a:spcBef>
              <a:spcAft>
                <a:spcPts val="0"/>
              </a:spcAft>
              <a:buNone/>
            </a:pPr>
            <a:r>
              <a:rPr lang="fr-FR" baseline="0" dirty="0" err="1" smtClean="0"/>
              <a:t>Fetch</a:t>
            </a:r>
            <a:r>
              <a:rPr lang="fr-FR" baseline="0" dirty="0" smtClean="0"/>
              <a:t> </a:t>
            </a:r>
            <a:r>
              <a:rPr lang="fr-FR" baseline="0" dirty="0" err="1" smtClean="0"/>
              <a:t>pr</a:t>
            </a:r>
            <a:r>
              <a:rPr lang="fr-FR" baseline="0" dirty="0" smtClean="0"/>
              <a:t> envoyer ma </a:t>
            </a:r>
            <a:r>
              <a:rPr lang="fr-FR" baseline="0" dirty="0" err="1" smtClean="0"/>
              <a:t>requete</a:t>
            </a:r>
            <a:r>
              <a:rPr lang="fr-FR" baseline="0" dirty="0" smtClean="0"/>
              <a:t> POST a l’url</a:t>
            </a:r>
          </a:p>
          <a:p>
            <a:pPr marL="0" lvl="0" indent="0" algn="l" rtl="0">
              <a:spcBef>
                <a:spcPts val="0"/>
              </a:spcBef>
              <a:spcAft>
                <a:spcPts val="0"/>
              </a:spcAft>
              <a:buNone/>
            </a:pPr>
            <a:r>
              <a:rPr lang="fr-FR" baseline="0" dirty="0" smtClean="0"/>
              <a:t>J’attend la réponse de api puis converti en JSON</a:t>
            </a:r>
          </a:p>
          <a:p>
            <a:pPr marL="0" lvl="0" indent="0" algn="l" rtl="0">
              <a:spcBef>
                <a:spcPts val="0"/>
              </a:spcBef>
              <a:spcAft>
                <a:spcPts val="0"/>
              </a:spcAft>
              <a:buNone/>
            </a:pPr>
            <a:r>
              <a:rPr lang="fr-FR" baseline="0" dirty="0" smtClean="0"/>
              <a:t>Si ok, affiche le message que la réservation a été prise en compte et ferme le formulaire</a:t>
            </a:r>
          </a:p>
          <a:p>
            <a:pPr marL="0" lvl="0" indent="0" algn="l" rtl="0">
              <a:spcBef>
                <a:spcPts val="0"/>
              </a:spcBef>
              <a:spcAft>
                <a:spcPts val="0"/>
              </a:spcAft>
              <a:buNone/>
            </a:pPr>
            <a:r>
              <a:rPr lang="fr-FR" baseline="0" dirty="0" smtClean="0"/>
              <a:t>Si non, il affiche une alerte</a:t>
            </a:r>
          </a:p>
          <a:p>
            <a:pPr marL="0" lvl="0" indent="0" algn="l" rtl="0">
              <a:spcBef>
                <a:spcPts val="0"/>
              </a:spcBef>
              <a:spcAft>
                <a:spcPts val="0"/>
              </a:spcAft>
              <a:buNone/>
            </a:pPr>
            <a:r>
              <a:rPr lang="fr-FR" baseline="0" dirty="0" smtClean="0"/>
              <a:t>Appelle fonction </a:t>
            </a:r>
            <a:r>
              <a:rPr lang="fr-FR" baseline="0" dirty="0" err="1" smtClean="0"/>
              <a:t>fetchUploadHandler</a:t>
            </a:r>
            <a:r>
              <a:rPr lang="fr-FR" baseline="0" dirty="0" smtClean="0"/>
              <a:t> </a:t>
            </a:r>
            <a:r>
              <a:rPr lang="fr-FR" baseline="0" dirty="0" err="1" smtClean="0"/>
              <a:t>pr</a:t>
            </a:r>
            <a:r>
              <a:rPr lang="fr-FR" baseline="0" dirty="0" smtClean="0"/>
              <a:t> </a:t>
            </a:r>
            <a:r>
              <a:rPr lang="fr-FR" baseline="0" dirty="0" err="1" smtClean="0"/>
              <a:t>executer</a:t>
            </a:r>
            <a:r>
              <a:rPr lang="fr-FR" baseline="0" dirty="0" smtClean="0"/>
              <a:t> processus</a:t>
            </a:r>
            <a:endParaRPr dirty="0"/>
          </a:p>
        </p:txBody>
      </p:sp>
    </p:spTree>
    <p:extLst>
      <p:ext uri="{BB962C8B-B14F-4D97-AF65-F5344CB8AC3E}">
        <p14:creationId xmlns:p14="http://schemas.microsoft.com/office/powerpoint/2010/main" val="1027566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52423b8cd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52423b8cd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Back</a:t>
            </a:r>
            <a:r>
              <a:rPr lang="fr-FR" baseline="0" dirty="0" smtClean="0"/>
              <a:t> end avec node.js et </a:t>
            </a:r>
            <a:r>
              <a:rPr lang="fr-FR" baseline="0" dirty="0" err="1" smtClean="0"/>
              <a:t>bdd</a:t>
            </a:r>
            <a:r>
              <a:rPr lang="fr-FR" baseline="0" dirty="0" smtClean="0"/>
              <a:t> </a:t>
            </a:r>
            <a:r>
              <a:rPr lang="fr-FR" baseline="0" dirty="0" err="1" smtClean="0"/>
              <a:t>operationnelle</a:t>
            </a:r>
            <a:r>
              <a:rPr lang="fr-FR" baseline="0" dirty="0" smtClean="0"/>
              <a:t>, j’ai </a:t>
            </a:r>
            <a:r>
              <a:rPr lang="fr-FR" baseline="0" dirty="0" err="1" smtClean="0"/>
              <a:t>hebergés</a:t>
            </a:r>
            <a:r>
              <a:rPr lang="fr-FR" baseline="0" dirty="0" smtClean="0"/>
              <a:t> sur </a:t>
            </a:r>
            <a:r>
              <a:rPr lang="fr-FR" baseline="0" dirty="0" err="1" smtClean="0"/>
              <a:t>Railway</a:t>
            </a:r>
            <a:r>
              <a:rPr lang="fr-FR" baseline="0" dirty="0" smtClean="0"/>
              <a:t> (plateforme d’</a:t>
            </a:r>
            <a:r>
              <a:rPr lang="fr-FR" baseline="0" dirty="0" err="1" smtClean="0"/>
              <a:t>hebergement</a:t>
            </a:r>
            <a:r>
              <a:rPr lang="fr-FR" baseline="0" dirty="0" smtClean="0"/>
              <a:t>) simple a utiliser.</a:t>
            </a:r>
          </a:p>
          <a:p>
            <a:pPr marL="0" lvl="0" indent="0" algn="l" rtl="0">
              <a:spcBef>
                <a:spcPts val="0"/>
              </a:spcBef>
              <a:spcAft>
                <a:spcPts val="0"/>
              </a:spcAft>
              <a:buNone/>
            </a:pPr>
            <a:r>
              <a:rPr lang="fr-FR" baseline="0" dirty="0" smtClean="0"/>
              <a:t>Front end sur </a:t>
            </a:r>
            <a:r>
              <a:rPr lang="fr-FR" baseline="0" dirty="0" err="1" smtClean="0"/>
              <a:t>Netlify</a:t>
            </a:r>
            <a:r>
              <a:rPr lang="fr-FR" baseline="0" dirty="0" smtClean="0"/>
              <a:t>, que j’ai trouvé simple </a:t>
            </a:r>
            <a:r>
              <a:rPr lang="fr-FR" baseline="0" dirty="0" err="1" smtClean="0"/>
              <a:t>egalement</a:t>
            </a:r>
            <a:r>
              <a:rPr lang="fr-FR" baseline="0" dirty="0"/>
              <a:t> </a:t>
            </a:r>
            <a:r>
              <a:rPr lang="fr-FR" baseline="0" dirty="0" smtClean="0"/>
              <a:t>et me fournit un nom de domaine sécurisé avec HTTPS</a:t>
            </a:r>
          </a:p>
          <a:p>
            <a:pPr marL="0" lvl="0" indent="0" algn="l" rtl="0">
              <a:spcBef>
                <a:spcPts val="0"/>
              </a:spcBef>
              <a:spcAft>
                <a:spcPts val="0"/>
              </a:spcAft>
              <a:buNone/>
            </a:pPr>
            <a:r>
              <a:rPr lang="fr-FR" baseline="0" dirty="0" smtClean="0"/>
              <a:t>J’ai fait la connexion entre mon back end et front end pour qu’ils puissent interagir entre eux</a:t>
            </a:r>
          </a:p>
          <a:p>
            <a:pPr marL="0" lvl="0" indent="0" algn="l" rtl="0">
              <a:spcBef>
                <a:spcPts val="0"/>
              </a:spcBef>
              <a:spcAft>
                <a:spcPts val="0"/>
              </a:spcAft>
              <a:buNone/>
            </a:pPr>
            <a:r>
              <a:rPr lang="fr-FR" baseline="0" dirty="0" smtClean="0"/>
              <a:t>Déploiement continu avec </a:t>
            </a:r>
            <a:r>
              <a:rPr lang="fr-FR" baseline="0" dirty="0" err="1" smtClean="0"/>
              <a:t>GitHub</a:t>
            </a:r>
            <a:r>
              <a:rPr lang="fr-FR" baseline="0" dirty="0" smtClean="0"/>
              <a:t> </a:t>
            </a:r>
            <a:r>
              <a:rPr lang="fr-FR" baseline="0" dirty="0" err="1" smtClean="0"/>
              <a:t>pr</a:t>
            </a:r>
            <a:r>
              <a:rPr lang="fr-FR" baseline="0" dirty="0" smtClean="0"/>
              <a:t> maintenant mon code a jour et </a:t>
            </a:r>
            <a:r>
              <a:rPr lang="fr-FR" baseline="0" dirty="0" err="1" smtClean="0"/>
              <a:t>beneficier</a:t>
            </a:r>
            <a:r>
              <a:rPr lang="fr-FR" baseline="0" dirty="0" smtClean="0"/>
              <a:t> d’une </a:t>
            </a:r>
            <a:r>
              <a:rPr lang="fr-FR" baseline="0" dirty="0" err="1" smtClean="0"/>
              <a:t>securité</a:t>
            </a:r>
            <a:r>
              <a:rPr lang="fr-FR" baseline="0" dirty="0" smtClean="0"/>
              <a:t> </a:t>
            </a:r>
            <a:r>
              <a:rPr lang="fr-FR" baseline="0" dirty="0" err="1" smtClean="0"/>
              <a:t>supp</a:t>
            </a:r>
            <a:r>
              <a:rPr lang="fr-FR" baseline="0" dirty="0" smtClean="0"/>
              <a:t> </a:t>
            </a:r>
            <a:r>
              <a:rPr lang="fr-FR" baseline="0" dirty="0" err="1" smtClean="0"/>
              <a:t>pr</a:t>
            </a:r>
            <a:r>
              <a:rPr lang="fr-FR" baseline="0" dirty="0" smtClean="0"/>
              <a:t> mon code.</a:t>
            </a:r>
          </a:p>
        </p:txBody>
      </p:sp>
    </p:spTree>
    <p:extLst>
      <p:ext uri="{BB962C8B-B14F-4D97-AF65-F5344CB8AC3E}">
        <p14:creationId xmlns:p14="http://schemas.microsoft.com/office/powerpoint/2010/main" val="210847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2423b8c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52423b8c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Projet</a:t>
            </a:r>
            <a:r>
              <a:rPr lang="fr-FR" baseline="0" dirty="0" smtClean="0"/>
              <a:t> ECF mise en situation réelle permis développer </a:t>
            </a:r>
            <a:r>
              <a:rPr lang="fr-FR" baseline="0" dirty="0" err="1" smtClean="0"/>
              <a:t>app</a:t>
            </a:r>
            <a:r>
              <a:rPr lang="fr-FR" baseline="0" dirty="0" smtClean="0"/>
              <a:t> web vitrine </a:t>
            </a:r>
            <a:r>
              <a:rPr lang="fr-FR" baseline="0" dirty="0" err="1" smtClean="0"/>
              <a:t>complete</a:t>
            </a:r>
            <a:r>
              <a:rPr lang="fr-FR" baseline="0" dirty="0" smtClean="0"/>
              <a:t> </a:t>
            </a:r>
            <a:r>
              <a:rPr lang="fr-FR" baseline="0" dirty="0" err="1" smtClean="0"/>
              <a:t>theme</a:t>
            </a:r>
            <a:r>
              <a:rPr lang="fr-FR" baseline="0" dirty="0" smtClean="0"/>
              <a:t> restauration. App est </a:t>
            </a:r>
            <a:r>
              <a:rPr lang="fr-FR" baseline="0" dirty="0" err="1" smtClean="0"/>
              <a:t>concu</a:t>
            </a:r>
            <a:r>
              <a:rPr lang="fr-FR" baseline="0" dirty="0" smtClean="0"/>
              <a:t> </a:t>
            </a:r>
            <a:r>
              <a:rPr lang="fr-FR" baseline="0" dirty="0" err="1" smtClean="0"/>
              <a:t>pr</a:t>
            </a:r>
            <a:r>
              <a:rPr lang="fr-FR" baseline="0" dirty="0" smtClean="0"/>
              <a:t> </a:t>
            </a:r>
            <a:r>
              <a:rPr lang="fr-FR" baseline="0" dirty="0" err="1" smtClean="0"/>
              <a:t>demontrer</a:t>
            </a:r>
            <a:r>
              <a:rPr lang="fr-FR" baseline="0" dirty="0" smtClean="0"/>
              <a:t> </a:t>
            </a:r>
            <a:r>
              <a:rPr lang="fr-FR" baseline="0" dirty="0" err="1" smtClean="0"/>
              <a:t>tts</a:t>
            </a:r>
            <a:r>
              <a:rPr lang="fr-FR" baseline="0" dirty="0" smtClean="0"/>
              <a:t> les </a:t>
            </a:r>
            <a:r>
              <a:rPr lang="fr-FR" baseline="0" dirty="0" err="1" smtClean="0"/>
              <a:t>competences</a:t>
            </a:r>
            <a:r>
              <a:rPr lang="fr-FR" baseline="0" dirty="0" smtClean="0"/>
              <a:t> Front et Back requises </a:t>
            </a:r>
            <a:r>
              <a:rPr lang="fr-FR" baseline="0" dirty="0" err="1" smtClean="0"/>
              <a:t>pr</a:t>
            </a:r>
            <a:r>
              <a:rPr lang="fr-FR" baseline="0" dirty="0" smtClean="0"/>
              <a:t> ECF. </a:t>
            </a:r>
          </a:p>
          <a:p>
            <a:pPr marL="0" lvl="0" indent="0" algn="l" rtl="0">
              <a:spcBef>
                <a:spcPts val="0"/>
              </a:spcBef>
              <a:spcAft>
                <a:spcPts val="0"/>
              </a:spcAft>
              <a:buNone/>
            </a:pPr>
            <a:r>
              <a:rPr lang="fr-FR" baseline="0" dirty="0" smtClean="0"/>
              <a:t>Gestion de projet: </a:t>
            </a:r>
            <a:r>
              <a:rPr lang="fr-FR" baseline="0" dirty="0" err="1" smtClean="0"/>
              <a:t>Trello</a:t>
            </a:r>
            <a:r>
              <a:rPr lang="fr-FR" baseline="0" dirty="0" smtClean="0"/>
              <a:t>( outil gestion projet en ligne)</a:t>
            </a:r>
          </a:p>
          <a:p>
            <a:pPr marL="0" lvl="0" indent="0" algn="l" rtl="0">
              <a:spcBef>
                <a:spcPts val="0"/>
              </a:spcBef>
              <a:spcAft>
                <a:spcPts val="0"/>
              </a:spcAft>
              <a:buNone/>
            </a:pPr>
            <a:r>
              <a:rPr lang="fr-FR" baseline="0" dirty="0" err="1" smtClean="0"/>
              <a:t>Figma</a:t>
            </a:r>
            <a:r>
              <a:rPr lang="fr-FR" baseline="0" dirty="0" smtClean="0"/>
              <a:t> conception maquettes</a:t>
            </a:r>
          </a:p>
          <a:p>
            <a:pPr marL="0" lvl="0" indent="0" algn="l" rtl="0">
              <a:spcBef>
                <a:spcPts val="0"/>
              </a:spcBef>
              <a:spcAft>
                <a:spcPts val="0"/>
              </a:spcAft>
              <a:buNone/>
            </a:pPr>
            <a:r>
              <a:rPr lang="fr-FR" baseline="0" dirty="0" err="1" smtClean="0"/>
              <a:t>Excalidraw</a:t>
            </a:r>
            <a:r>
              <a:rPr lang="fr-FR" baseline="0" dirty="0" smtClean="0"/>
              <a:t> Doc technique / diagrammes</a:t>
            </a:r>
          </a:p>
          <a:p>
            <a:pPr marL="0" lvl="0" indent="0" algn="l" rtl="0">
              <a:spcBef>
                <a:spcPts val="0"/>
              </a:spcBef>
              <a:spcAft>
                <a:spcPts val="0"/>
              </a:spcAft>
              <a:buNone/>
            </a:pPr>
            <a:r>
              <a:rPr lang="fr-FR" baseline="0" dirty="0" smtClean="0"/>
              <a:t>Dev Front réalisé </a:t>
            </a:r>
            <a:r>
              <a:rPr lang="fr-FR" baseline="0" dirty="0" err="1" smtClean="0"/>
              <a:t>React</a:t>
            </a:r>
            <a:r>
              <a:rPr lang="fr-FR" baseline="0" dirty="0" smtClean="0"/>
              <a:t> App, html, </a:t>
            </a:r>
            <a:r>
              <a:rPr lang="fr-FR" baseline="0" dirty="0" err="1" smtClean="0"/>
              <a:t>css</a:t>
            </a:r>
            <a:r>
              <a:rPr lang="fr-FR" baseline="0" dirty="0" smtClean="0"/>
              <a:t>, JS, </a:t>
            </a:r>
            <a:r>
              <a:rPr lang="fr-FR" baseline="0" dirty="0" err="1" smtClean="0"/>
              <a:t>Tailwind</a:t>
            </a:r>
            <a:r>
              <a:rPr lang="fr-FR" baseline="0" dirty="0" smtClean="0"/>
              <a:t>. Projet en ligne rapidement Git </a:t>
            </a:r>
            <a:r>
              <a:rPr lang="fr-FR" baseline="0" dirty="0" err="1" smtClean="0"/>
              <a:t>Github</a:t>
            </a:r>
            <a:r>
              <a:rPr lang="fr-FR" baseline="0" dirty="0" smtClean="0"/>
              <a:t> </a:t>
            </a:r>
          </a:p>
          <a:p>
            <a:pPr marL="0" lvl="0" indent="0" algn="l" rtl="0">
              <a:spcBef>
                <a:spcPts val="0"/>
              </a:spcBef>
              <a:spcAft>
                <a:spcPts val="0"/>
              </a:spcAft>
              <a:buNone/>
            </a:pPr>
            <a:r>
              <a:rPr lang="fr-FR" baseline="0" dirty="0" smtClean="0"/>
              <a:t>Back, Crée BDD </a:t>
            </a:r>
            <a:r>
              <a:rPr lang="fr-FR" baseline="0" dirty="0" err="1" smtClean="0"/>
              <a:t>Mysql</a:t>
            </a:r>
            <a:r>
              <a:rPr lang="fr-FR" baseline="0" dirty="0" smtClean="0"/>
              <a:t>, </a:t>
            </a:r>
            <a:r>
              <a:rPr lang="fr-FR" baseline="0" dirty="0" err="1" smtClean="0"/>
              <a:t>hebergé</a:t>
            </a:r>
            <a:r>
              <a:rPr lang="fr-FR" baseline="0" dirty="0" smtClean="0"/>
              <a:t> localement </a:t>
            </a:r>
            <a:r>
              <a:rPr lang="fr-FR" baseline="0" dirty="0" err="1" smtClean="0"/>
              <a:t>PHPmyadmin</a:t>
            </a:r>
            <a:r>
              <a:rPr lang="fr-FR" baseline="0" dirty="0" smtClean="0"/>
              <a:t>. Test routes </a:t>
            </a:r>
            <a:r>
              <a:rPr lang="fr-FR" baseline="0" dirty="0" err="1" smtClean="0"/>
              <a:t>Postman</a:t>
            </a:r>
            <a:r>
              <a:rPr lang="fr-FR" baseline="0" dirty="0" smtClean="0"/>
              <a:t> tout en mettant en place mesures sécurité </a:t>
            </a:r>
            <a:r>
              <a:rPr lang="fr-FR" baseline="0" dirty="0" err="1" smtClean="0"/>
              <a:t>auth</a:t>
            </a:r>
            <a:r>
              <a:rPr lang="fr-FR" baseline="0" dirty="0" smtClean="0"/>
              <a:t>. Puis BDD </a:t>
            </a:r>
            <a:r>
              <a:rPr lang="fr-FR" baseline="0" dirty="0" err="1" smtClean="0"/>
              <a:t>railway</a:t>
            </a:r>
            <a:r>
              <a:rPr lang="fr-FR" baseline="0" dirty="0" smtClean="0"/>
              <a:t>. Serveur </a:t>
            </a:r>
            <a:r>
              <a:rPr lang="fr-FR" baseline="0" dirty="0" err="1" smtClean="0"/>
              <a:t>developpé</a:t>
            </a:r>
            <a:r>
              <a:rPr lang="fr-FR" baseline="0" dirty="0" smtClean="0"/>
              <a:t> Node.js et Express</a:t>
            </a:r>
            <a:br>
              <a:rPr lang="fr-FR" baseline="0" dirty="0" smtClean="0"/>
            </a:br>
            <a:endParaRPr dirty="0"/>
          </a:p>
        </p:txBody>
      </p:sp>
    </p:spTree>
    <p:extLst>
      <p:ext uri="{BB962C8B-B14F-4D97-AF65-F5344CB8AC3E}">
        <p14:creationId xmlns:p14="http://schemas.microsoft.com/office/powerpoint/2010/main" val="865275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52423b8cd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52423b8cd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295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6dee0447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6dee0447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Cette fonction de hachage de mot de passe est connu et de valeur sure, </a:t>
            </a:r>
            <a:r>
              <a:rPr lang="fr-FR" dirty="0" err="1" smtClean="0"/>
              <a:t>pr</a:t>
            </a:r>
            <a:r>
              <a:rPr lang="fr-FR" baseline="0" dirty="0" smtClean="0"/>
              <a:t> </a:t>
            </a:r>
            <a:r>
              <a:rPr lang="fr-FR" baseline="0" dirty="0" err="1" smtClean="0"/>
              <a:t>etre</a:t>
            </a:r>
            <a:r>
              <a:rPr lang="fr-FR" baseline="0" dirty="0" smtClean="0"/>
              <a:t> utiliser afin que nos </a:t>
            </a:r>
            <a:r>
              <a:rPr lang="fr-FR" baseline="0" dirty="0" err="1" smtClean="0"/>
              <a:t>mdp</a:t>
            </a:r>
            <a:r>
              <a:rPr lang="fr-FR" baseline="0" dirty="0" smtClean="0"/>
              <a:t> soient </a:t>
            </a:r>
            <a:r>
              <a:rPr lang="fr-FR" baseline="0" dirty="0" err="1" smtClean="0"/>
              <a:t>suffisament</a:t>
            </a:r>
            <a:r>
              <a:rPr lang="fr-FR" baseline="0" dirty="0" smtClean="0"/>
              <a:t> hachés </a:t>
            </a:r>
            <a:r>
              <a:rPr lang="fr-FR" baseline="0" dirty="0" err="1" smtClean="0"/>
              <a:t>pr</a:t>
            </a:r>
            <a:r>
              <a:rPr lang="fr-FR" baseline="0" dirty="0" smtClean="0"/>
              <a:t> </a:t>
            </a:r>
            <a:r>
              <a:rPr lang="fr-FR" baseline="0" dirty="0" err="1" smtClean="0"/>
              <a:t>eviter</a:t>
            </a:r>
            <a:r>
              <a:rPr lang="fr-FR" baseline="0" dirty="0" smtClean="0"/>
              <a:t> tt risque de </a:t>
            </a:r>
            <a:r>
              <a:rPr lang="fr-FR" baseline="0" dirty="0" err="1" smtClean="0"/>
              <a:t>problemes</a:t>
            </a:r>
            <a:r>
              <a:rPr lang="fr-FR" baseline="0" dirty="0" smtClean="0"/>
              <a:t> liés a la </a:t>
            </a:r>
            <a:r>
              <a:rPr lang="fr-FR" baseline="0" dirty="0" err="1" smtClean="0"/>
              <a:t>securité</a:t>
            </a:r>
            <a:endParaRPr dirty="0"/>
          </a:p>
        </p:txBody>
      </p:sp>
    </p:spTree>
    <p:extLst>
      <p:ext uri="{BB962C8B-B14F-4D97-AF65-F5344CB8AC3E}">
        <p14:creationId xmlns:p14="http://schemas.microsoft.com/office/powerpoint/2010/main" val="2044089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2423b8cd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2423b8cd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Ce projet m’a donc permis de démontrer ma capacité</a:t>
            </a:r>
            <a:r>
              <a:rPr lang="fr-FR" baseline="0" dirty="0" smtClean="0"/>
              <a:t> a concevoir, </a:t>
            </a:r>
            <a:r>
              <a:rPr lang="fr-FR" baseline="0" dirty="0" err="1" smtClean="0"/>
              <a:t>developper</a:t>
            </a:r>
            <a:r>
              <a:rPr lang="fr-FR" baseline="0" dirty="0" smtClean="0"/>
              <a:t> et mettre en œuvre une application web </a:t>
            </a:r>
            <a:r>
              <a:rPr lang="fr-FR" baseline="0" dirty="0" err="1" smtClean="0"/>
              <a:t>complete</a:t>
            </a:r>
            <a:r>
              <a:rPr lang="fr-FR" baseline="0" dirty="0" smtClean="0"/>
              <a:t>, en respectant les meilleures pratiques de sécurité et en utilisant un ensemble varié de technologies et d’outils. </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Il a également renforcé mes compétences en termes de conception, de gestion de projet et de résolution de problèmes techniques</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Il me reste cependant encore beaucoup à apprendre et à me perfectionner et donc continuer à réaliser des sites ou trouver un stage de mon niveau avant de pouvoir être en mesure de postuler pour un job.</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8374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52423b8cd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52423b8c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J’avais une deadline pour réaliser ce site. J’ai commencé le 1</a:t>
            </a:r>
            <a:r>
              <a:rPr lang="fr-FR" sz="1100" b="0" i="0" u="none" strike="noStrike" cap="none" baseline="30000" dirty="0" smtClean="0">
                <a:solidFill>
                  <a:srgbClr val="000000"/>
                </a:solidFill>
                <a:effectLst/>
                <a:latin typeface="Arial"/>
                <a:ea typeface="Arial"/>
                <a:cs typeface="Arial"/>
                <a:sym typeface="Arial"/>
              </a:rPr>
              <a:t>er</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fevrier</a:t>
            </a:r>
            <a:r>
              <a:rPr lang="fr-FR" sz="1100" b="0" i="0" u="none" strike="noStrike" cap="none" dirty="0" smtClean="0">
                <a:solidFill>
                  <a:srgbClr val="000000"/>
                </a:solidFill>
                <a:effectLst/>
                <a:latin typeface="Arial"/>
                <a:ea typeface="Arial"/>
                <a:cs typeface="Arial"/>
                <a:sym typeface="Arial"/>
              </a:rPr>
              <a:t> pour rendre le site terminé le 21 mars soit 7 semaines.</a:t>
            </a:r>
            <a:endParaRPr dirty="0"/>
          </a:p>
        </p:txBody>
      </p:sp>
    </p:spTree>
    <p:extLst>
      <p:ext uri="{BB962C8B-B14F-4D97-AF65-F5344CB8AC3E}">
        <p14:creationId xmlns:p14="http://schemas.microsoft.com/office/powerpoint/2010/main" val="257988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2423b8c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2423b8c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 + de Visual</a:t>
            </a:r>
            <a:r>
              <a:rPr lang="fr-FR" baseline="0" dirty="0" smtClean="0"/>
              <a:t> Studio Code comme éditeur de code, de git et </a:t>
            </a:r>
            <a:r>
              <a:rPr lang="fr-FR" baseline="0" dirty="0" err="1" smtClean="0"/>
              <a:t>GitHub</a:t>
            </a:r>
            <a:r>
              <a:rPr lang="fr-FR" baseline="0" dirty="0" smtClean="0"/>
              <a:t> pour l’</a:t>
            </a:r>
            <a:r>
              <a:rPr lang="fr-FR" baseline="0" dirty="0" err="1" smtClean="0"/>
              <a:t>hebergement</a:t>
            </a:r>
            <a:r>
              <a:rPr lang="fr-FR" baseline="0" dirty="0" smtClean="0"/>
              <a:t> et gestion de mon code, j’ai opter pour mon Front d’une combinaison entre </a:t>
            </a:r>
            <a:r>
              <a:rPr lang="fr-FR" baseline="0" dirty="0" err="1" smtClean="0"/>
              <a:t>React</a:t>
            </a:r>
            <a:r>
              <a:rPr lang="fr-FR" baseline="0" dirty="0" smtClean="0"/>
              <a:t>, html5, css3, JS, </a:t>
            </a:r>
            <a:r>
              <a:rPr lang="fr-FR" baseline="0" dirty="0" err="1" smtClean="0"/>
              <a:t>tailwind</a:t>
            </a:r>
            <a:r>
              <a:rPr lang="fr-FR" baseline="0" dirty="0" smtClean="0"/>
              <a:t>.</a:t>
            </a:r>
          </a:p>
          <a:p>
            <a:pPr marL="0" lvl="0" indent="0" algn="l" rtl="0">
              <a:spcBef>
                <a:spcPts val="0"/>
              </a:spcBef>
              <a:spcAft>
                <a:spcPts val="0"/>
              </a:spcAft>
              <a:buNone/>
            </a:pPr>
            <a:r>
              <a:rPr lang="fr-FR" baseline="0" dirty="0" err="1" smtClean="0"/>
              <a:t>React</a:t>
            </a:r>
            <a:r>
              <a:rPr lang="fr-FR" baseline="0" dirty="0" smtClean="0"/>
              <a:t> permet construire composants modulaires et dynamiques</a:t>
            </a:r>
          </a:p>
          <a:p>
            <a:pPr marL="0" lvl="0" indent="0" algn="l" rtl="0">
              <a:spcBef>
                <a:spcPts val="0"/>
              </a:spcBef>
              <a:spcAft>
                <a:spcPts val="0"/>
              </a:spcAft>
              <a:buNone/>
            </a:pPr>
            <a:r>
              <a:rPr lang="fr-FR" baseline="0" dirty="0" smtClean="0"/>
              <a:t>Html la structure de </a:t>
            </a:r>
            <a:r>
              <a:rPr lang="fr-FR" baseline="0" dirty="0" err="1" smtClean="0"/>
              <a:t>l’app</a:t>
            </a:r>
            <a:endParaRPr lang="fr-FR" baseline="0" dirty="0" smtClean="0"/>
          </a:p>
          <a:p>
            <a:pPr marL="0" lvl="0" indent="0" algn="l" rtl="0">
              <a:spcBef>
                <a:spcPts val="0"/>
              </a:spcBef>
              <a:spcAft>
                <a:spcPts val="0"/>
              </a:spcAft>
              <a:buNone/>
            </a:pPr>
            <a:r>
              <a:rPr lang="fr-FR" baseline="0" dirty="0" err="1" smtClean="0"/>
              <a:t>Css</a:t>
            </a:r>
            <a:r>
              <a:rPr lang="fr-FR" baseline="0" dirty="0" smtClean="0"/>
              <a:t> et </a:t>
            </a:r>
            <a:r>
              <a:rPr lang="fr-FR" baseline="0" dirty="0" err="1" smtClean="0"/>
              <a:t>taiwind</a:t>
            </a:r>
            <a:r>
              <a:rPr lang="fr-FR" baseline="0" dirty="0" smtClean="0"/>
              <a:t> styliser l’apparence et </a:t>
            </a:r>
            <a:r>
              <a:rPr lang="fr-FR" baseline="0" dirty="0" err="1" smtClean="0"/>
              <a:t>reactivité</a:t>
            </a:r>
            <a:endParaRPr lang="fr-FR" baseline="0" dirty="0" smtClean="0"/>
          </a:p>
          <a:p>
            <a:pPr marL="0" lvl="0" indent="0" algn="l" rtl="0">
              <a:spcBef>
                <a:spcPts val="0"/>
              </a:spcBef>
              <a:spcAft>
                <a:spcPts val="0"/>
              </a:spcAft>
              <a:buNone/>
            </a:pPr>
            <a:r>
              <a:rPr lang="fr-FR" baseline="0" dirty="0" smtClean="0"/>
              <a:t>JS ajoute fonctionnalités interactives</a:t>
            </a:r>
            <a:endParaRPr dirty="0"/>
          </a:p>
        </p:txBody>
      </p:sp>
    </p:spTree>
    <p:extLst>
      <p:ext uri="{BB962C8B-B14F-4D97-AF65-F5344CB8AC3E}">
        <p14:creationId xmlns:p14="http://schemas.microsoft.com/office/powerpoint/2010/main" val="543050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52423b8c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52423b8c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J’ai commencé par une phase d’analyse approfondie. Examiné nombreux sites restaurants</a:t>
            </a:r>
            <a:r>
              <a:rPr lang="fr-FR" baseline="0" dirty="0" smtClean="0"/>
              <a:t>, inspiration. Site qui m’a plu, reproduire .</a:t>
            </a:r>
          </a:p>
          <a:p>
            <a:pPr marL="0" lvl="0" indent="0" algn="l" rtl="0">
              <a:spcBef>
                <a:spcPts val="0"/>
              </a:spcBef>
              <a:spcAft>
                <a:spcPts val="0"/>
              </a:spcAft>
              <a:buNone/>
            </a:pPr>
            <a:r>
              <a:rPr lang="fr-FR" baseline="0" dirty="0" err="1" smtClean="0"/>
              <a:t>Trello</a:t>
            </a:r>
            <a:r>
              <a:rPr lang="fr-FR" baseline="0" dirty="0" smtClean="0"/>
              <a:t>, listé taches importante réalisation site. 1</a:t>
            </a:r>
            <a:r>
              <a:rPr lang="fr-FR" baseline="30000" dirty="0" smtClean="0"/>
              <a:t>er</a:t>
            </a:r>
            <a:r>
              <a:rPr lang="fr-FR" baseline="0" dirty="0" smtClean="0"/>
              <a:t> site complet , flou, </a:t>
            </a:r>
            <a:r>
              <a:rPr lang="fr-FR" baseline="0" dirty="0" err="1" smtClean="0"/>
              <a:t>grace</a:t>
            </a:r>
            <a:r>
              <a:rPr lang="fr-FR" baseline="0" dirty="0" smtClean="0"/>
              <a:t> </a:t>
            </a:r>
            <a:r>
              <a:rPr lang="fr-FR" baseline="0" dirty="0" err="1" smtClean="0"/>
              <a:t>Trello</a:t>
            </a:r>
            <a:r>
              <a:rPr lang="fr-FR" baseline="0" dirty="0" smtClean="0"/>
              <a:t> garder vue d’ensemble du projet</a:t>
            </a:r>
            <a:endParaRPr dirty="0"/>
          </a:p>
        </p:txBody>
      </p:sp>
    </p:spTree>
    <p:extLst>
      <p:ext uri="{BB962C8B-B14F-4D97-AF65-F5344CB8AC3E}">
        <p14:creationId xmlns:p14="http://schemas.microsoft.com/office/powerpoint/2010/main" val="1761650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37afbb75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37afbb7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Visualiser interaction entre différents acteurs et fonctionnalités</a:t>
            </a:r>
            <a:r>
              <a:rPr lang="fr-FR" baseline="0" dirty="0" smtClean="0"/>
              <a:t> du site</a:t>
            </a:r>
          </a:p>
          <a:p>
            <a:pPr marL="0" lvl="0" indent="0" algn="l" rtl="0">
              <a:spcBef>
                <a:spcPts val="0"/>
              </a:spcBef>
              <a:spcAft>
                <a:spcPts val="0"/>
              </a:spcAft>
              <a:buNone/>
            </a:pPr>
            <a:r>
              <a:rPr lang="fr-FR" baseline="0" dirty="0" smtClean="0"/>
              <a:t>Visiteur 2 actions principales, créer compte, </a:t>
            </a:r>
            <a:r>
              <a:rPr lang="fr-FR" baseline="0" dirty="0" err="1" smtClean="0"/>
              <a:t>reserver</a:t>
            </a:r>
            <a:r>
              <a:rPr lang="fr-FR" baseline="0" dirty="0" smtClean="0"/>
              <a:t> table, celle-ci accès a création compte </a:t>
            </a:r>
            <a:r>
              <a:rPr lang="fr-FR" baseline="0" dirty="0" err="1" smtClean="0"/>
              <a:t>extend</a:t>
            </a:r>
            <a:r>
              <a:rPr lang="fr-FR" baseline="0" dirty="0" smtClean="0"/>
              <a:t>, et </a:t>
            </a:r>
            <a:r>
              <a:rPr lang="fr-FR" baseline="0" dirty="0" err="1" smtClean="0"/>
              <a:t>include</a:t>
            </a:r>
            <a:r>
              <a:rPr lang="fr-FR" baseline="0" dirty="0" smtClean="0"/>
              <a:t> allergies </a:t>
            </a:r>
          </a:p>
          <a:p>
            <a:pPr marL="0" lvl="0" indent="0" algn="l" rtl="0">
              <a:spcBef>
                <a:spcPts val="0"/>
              </a:spcBef>
              <a:spcAft>
                <a:spcPts val="0"/>
              </a:spcAft>
              <a:buNone/>
            </a:pPr>
            <a:r>
              <a:rPr lang="fr-FR" baseline="0" dirty="0" smtClean="0"/>
              <a:t>Client peut se connecter, </a:t>
            </a:r>
            <a:r>
              <a:rPr lang="fr-FR" baseline="0" dirty="0" err="1" smtClean="0"/>
              <a:t>acces</a:t>
            </a:r>
            <a:r>
              <a:rPr lang="fr-FR" baseline="0" dirty="0" smtClean="0"/>
              <a:t> réglages </a:t>
            </a:r>
            <a:r>
              <a:rPr lang="fr-FR" baseline="0" dirty="0" err="1" smtClean="0"/>
              <a:t>extend</a:t>
            </a:r>
            <a:r>
              <a:rPr lang="fr-FR" baseline="0" dirty="0" smtClean="0"/>
              <a:t>, inclut </a:t>
            </a:r>
            <a:r>
              <a:rPr lang="fr-FR" baseline="0" dirty="0" err="1" smtClean="0"/>
              <a:t>reservation</a:t>
            </a:r>
            <a:r>
              <a:rPr lang="fr-FR" baseline="0" dirty="0" smtClean="0"/>
              <a:t> table </a:t>
            </a:r>
          </a:p>
          <a:p>
            <a:pPr marL="0" lvl="0" indent="0" algn="l" rtl="0">
              <a:spcBef>
                <a:spcPts val="0"/>
              </a:spcBef>
              <a:spcAft>
                <a:spcPts val="0"/>
              </a:spcAft>
              <a:buNone/>
            </a:pPr>
            <a:r>
              <a:rPr lang="fr-FR" baseline="0" dirty="0" smtClean="0"/>
              <a:t>Admin peut se connecter, </a:t>
            </a:r>
            <a:r>
              <a:rPr lang="fr-FR" baseline="0" dirty="0" err="1" smtClean="0"/>
              <a:t>extend</a:t>
            </a:r>
            <a:r>
              <a:rPr lang="fr-FR" baseline="0" dirty="0" smtClean="0"/>
              <a:t>, possibilité de gérer aspects restaurant </a:t>
            </a:r>
          </a:p>
        </p:txBody>
      </p:sp>
    </p:spTree>
    <p:extLst>
      <p:ext uri="{BB962C8B-B14F-4D97-AF65-F5344CB8AC3E}">
        <p14:creationId xmlns:p14="http://schemas.microsoft.com/office/powerpoint/2010/main" val="29989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528760e81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528760e8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Egalement</a:t>
            </a:r>
            <a:r>
              <a:rPr lang="fr-FR" baseline="0" dirty="0" smtClean="0"/>
              <a:t> crée diagrammes séquences </a:t>
            </a:r>
            <a:r>
              <a:rPr lang="fr-FR" baseline="0" dirty="0" err="1" smtClean="0"/>
              <a:t>pr</a:t>
            </a:r>
            <a:r>
              <a:rPr lang="fr-FR" baseline="0" dirty="0" smtClean="0"/>
              <a:t> fonctionnalité réservation table</a:t>
            </a:r>
          </a:p>
          <a:p>
            <a:pPr marL="0" lvl="0" indent="0" algn="l" rtl="0">
              <a:spcBef>
                <a:spcPts val="0"/>
              </a:spcBef>
              <a:spcAft>
                <a:spcPts val="0"/>
              </a:spcAft>
              <a:buNone/>
            </a:pPr>
            <a:r>
              <a:rPr lang="fr-FR" baseline="0" dirty="0" smtClean="0"/>
              <a:t>Montrent la séquence chronologique des actions effectuées par acteur entre différents objets (</a:t>
            </a:r>
            <a:r>
              <a:rPr lang="fr-FR" baseline="0" dirty="0" err="1" smtClean="0"/>
              <a:t>app</a:t>
            </a:r>
            <a:r>
              <a:rPr lang="fr-FR" baseline="0" dirty="0" smtClean="0"/>
              <a:t> </a:t>
            </a:r>
            <a:r>
              <a:rPr lang="fr-FR" baseline="0" dirty="0" err="1" smtClean="0"/>
              <a:t>bdd</a:t>
            </a:r>
            <a:r>
              <a:rPr lang="fr-FR" baseline="0" dirty="0" smtClean="0"/>
              <a:t>) sont entités participent a séquence</a:t>
            </a:r>
          </a:p>
          <a:p>
            <a:pPr marL="0" lvl="0" indent="0" algn="l" rtl="0">
              <a:spcBef>
                <a:spcPts val="0"/>
              </a:spcBef>
              <a:spcAft>
                <a:spcPts val="0"/>
              </a:spcAft>
              <a:buNone/>
            </a:pPr>
            <a:r>
              <a:rPr lang="fr-FR" baseline="0" dirty="0" smtClean="0"/>
              <a:t>Ligne de vie : durée de vie d’un objet pendant interaction</a:t>
            </a:r>
          </a:p>
          <a:p>
            <a:pPr marL="0" lvl="0" indent="0" algn="l" rtl="0">
              <a:spcBef>
                <a:spcPts val="0"/>
              </a:spcBef>
              <a:spcAft>
                <a:spcPts val="0"/>
              </a:spcAft>
              <a:buNone/>
            </a:pPr>
            <a:r>
              <a:rPr lang="fr-FR" baseline="0" dirty="0" err="1" smtClean="0"/>
              <a:t>Fleches</a:t>
            </a:r>
            <a:r>
              <a:rPr lang="fr-FR" baseline="0" dirty="0" smtClean="0"/>
              <a:t> symbolise la communication entre objets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632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37afbb7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537afbb7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Pr structurer</a:t>
            </a:r>
            <a:r>
              <a:rPr lang="fr-FR" baseline="0" dirty="0" smtClean="0"/>
              <a:t> données </a:t>
            </a:r>
            <a:r>
              <a:rPr lang="fr-FR" baseline="0" dirty="0" err="1" smtClean="0"/>
              <a:t>app</a:t>
            </a:r>
            <a:r>
              <a:rPr lang="fr-FR" baseline="0" dirty="0" smtClean="0"/>
              <a:t>, diagramme de classes, Montre les structures données (</a:t>
            </a:r>
            <a:r>
              <a:rPr lang="fr-FR" baseline="0" dirty="0" err="1" smtClean="0"/>
              <a:t>classes,objets,attributs</a:t>
            </a:r>
            <a:r>
              <a:rPr lang="fr-FR" baseline="0" dirty="0" smtClean="0"/>
              <a:t>) et relations entre éléments système</a:t>
            </a:r>
          </a:p>
          <a:p>
            <a:pPr marL="0" lvl="0" indent="0" algn="l" rtl="0">
              <a:spcBef>
                <a:spcPts val="0"/>
              </a:spcBef>
              <a:spcAft>
                <a:spcPts val="0"/>
              </a:spcAft>
              <a:buNone/>
            </a:pPr>
            <a:r>
              <a:rPr lang="fr-FR" baseline="0" dirty="0" smtClean="0"/>
              <a:t>Classe entité </a:t>
            </a:r>
            <a:r>
              <a:rPr lang="fr-FR" baseline="0" dirty="0" err="1" smtClean="0"/>
              <a:t>represente</a:t>
            </a:r>
            <a:r>
              <a:rPr lang="fr-FR" baseline="0" dirty="0" smtClean="0"/>
              <a:t> concept </a:t>
            </a:r>
            <a:r>
              <a:rPr lang="fr-FR" baseline="0" dirty="0" err="1" smtClean="0"/>
              <a:t>ds</a:t>
            </a:r>
            <a:r>
              <a:rPr lang="fr-FR" baseline="0" dirty="0" smtClean="0"/>
              <a:t> système, divisé 3 sections (</a:t>
            </a:r>
            <a:r>
              <a:rPr lang="fr-FR" baseline="0" dirty="0" err="1" smtClean="0"/>
              <a:t>nom,attributs,methodes</a:t>
            </a:r>
            <a:r>
              <a:rPr lang="fr-FR" baseline="0" dirty="0" smtClean="0"/>
              <a:t>)</a:t>
            </a:r>
            <a:endParaRPr lang="fr-FR" baseline="0" dirty="0"/>
          </a:p>
          <a:p>
            <a:pPr marL="0" lvl="0" indent="0" algn="l" rtl="0">
              <a:spcBef>
                <a:spcPts val="0"/>
              </a:spcBef>
              <a:spcAft>
                <a:spcPts val="0"/>
              </a:spcAft>
              <a:buNone/>
            </a:pPr>
            <a:r>
              <a:rPr lang="fr-FR" baseline="0" dirty="0" smtClean="0"/>
              <a:t>Objet est instance classe, </a:t>
            </a:r>
            <a:r>
              <a:rPr lang="fr-FR" baseline="0" dirty="0" err="1" smtClean="0"/>
              <a:t>possede</a:t>
            </a:r>
            <a:r>
              <a:rPr lang="fr-FR" baseline="0" dirty="0" smtClean="0"/>
              <a:t> attributs et </a:t>
            </a:r>
            <a:r>
              <a:rPr lang="fr-FR" baseline="0" dirty="0" err="1" smtClean="0"/>
              <a:t>methodes</a:t>
            </a:r>
            <a:r>
              <a:rPr lang="fr-FR" baseline="0" dirty="0" smtClean="0"/>
              <a:t> définis par classe</a:t>
            </a:r>
          </a:p>
          <a:p>
            <a:pPr marL="0" lvl="0" indent="0" algn="l" rtl="0">
              <a:spcBef>
                <a:spcPts val="0"/>
              </a:spcBef>
              <a:spcAft>
                <a:spcPts val="0"/>
              </a:spcAft>
              <a:buNone/>
            </a:pPr>
            <a:r>
              <a:rPr lang="fr-FR" baseline="0" dirty="0" smtClean="0"/>
              <a:t>Attribut est une caractéristique d’une classe, </a:t>
            </a:r>
            <a:r>
              <a:rPr lang="fr-FR" baseline="0" dirty="0" err="1" smtClean="0"/>
              <a:t>précedés</a:t>
            </a:r>
            <a:r>
              <a:rPr lang="fr-FR" baseline="0" dirty="0" smtClean="0"/>
              <a:t> signe + (public), Peut </a:t>
            </a:r>
            <a:r>
              <a:rPr lang="fr-FR" baseline="0" dirty="0" err="1" smtClean="0"/>
              <a:t>etre</a:t>
            </a:r>
            <a:r>
              <a:rPr lang="fr-FR" baseline="0" dirty="0" smtClean="0"/>
              <a:t> </a:t>
            </a:r>
            <a:r>
              <a:rPr lang="fr-FR" baseline="0" dirty="0" err="1" smtClean="0"/>
              <a:t>accedé</a:t>
            </a:r>
            <a:r>
              <a:rPr lang="fr-FR" baseline="0" dirty="0" smtClean="0"/>
              <a:t> de n’importe ou</a:t>
            </a:r>
          </a:p>
          <a:p>
            <a:pPr marL="0" lvl="0" indent="0" algn="l" rtl="0">
              <a:spcBef>
                <a:spcPts val="0"/>
              </a:spcBef>
              <a:spcAft>
                <a:spcPts val="0"/>
              </a:spcAft>
              <a:buNone/>
            </a:pPr>
            <a:r>
              <a:rPr lang="fr-FR" baseline="0" dirty="0" err="1" smtClean="0"/>
              <a:t>Methode</a:t>
            </a:r>
            <a:r>
              <a:rPr lang="fr-FR" baseline="0" dirty="0" smtClean="0"/>
              <a:t> est fonction effectuée par classe, </a:t>
            </a:r>
            <a:r>
              <a:rPr lang="fr-FR" baseline="0" dirty="0" err="1" smtClean="0"/>
              <a:t>precedés</a:t>
            </a:r>
            <a:r>
              <a:rPr lang="fr-FR" baseline="0" dirty="0" smtClean="0"/>
              <a:t> signe – (</a:t>
            </a:r>
            <a:r>
              <a:rPr lang="fr-FR" baseline="0" dirty="0" err="1" smtClean="0"/>
              <a:t>private</a:t>
            </a:r>
            <a:r>
              <a:rPr lang="fr-FR" baseline="0" dirty="0" smtClean="0"/>
              <a:t>) </a:t>
            </a:r>
            <a:r>
              <a:rPr lang="fr-FR" baseline="0" dirty="0" err="1" smtClean="0"/>
              <a:t>accedés</a:t>
            </a:r>
            <a:r>
              <a:rPr lang="fr-FR" baseline="0" dirty="0" smtClean="0"/>
              <a:t> que depuis </a:t>
            </a:r>
            <a:r>
              <a:rPr lang="fr-FR" baseline="0" dirty="0" err="1" smtClean="0"/>
              <a:t>interieur</a:t>
            </a:r>
            <a:r>
              <a:rPr lang="fr-FR" baseline="0" dirty="0" smtClean="0"/>
              <a:t> </a:t>
            </a:r>
            <a:r>
              <a:rPr lang="fr-FR" baseline="0" dirty="0" err="1" smtClean="0"/>
              <a:t>meme</a:t>
            </a:r>
            <a:r>
              <a:rPr lang="fr-FR" baseline="0" dirty="0" smtClean="0"/>
              <a:t> classe</a:t>
            </a:r>
          </a:p>
          <a:p>
            <a:pPr marL="0" lvl="0" indent="0" algn="l" rtl="0">
              <a:spcBef>
                <a:spcPts val="0"/>
              </a:spcBef>
              <a:spcAft>
                <a:spcPts val="0"/>
              </a:spcAft>
              <a:buNone/>
            </a:pPr>
            <a:r>
              <a:rPr lang="fr-FR" baseline="0" dirty="0" smtClean="0"/>
              <a:t>Association indique interaction entre 2 classes (</a:t>
            </a:r>
            <a:r>
              <a:rPr lang="fr-FR" baseline="0" dirty="0" err="1" smtClean="0"/>
              <a:t>manages,views</a:t>
            </a:r>
            <a:r>
              <a:rPr lang="fr-FR" baseline="0" dirty="0" smtClean="0"/>
              <a:t>,..)</a:t>
            </a:r>
          </a:p>
          <a:p>
            <a:pPr marL="0" lvl="0" indent="0" algn="l" rtl="0">
              <a:spcBef>
                <a:spcPts val="0"/>
              </a:spcBef>
              <a:spcAft>
                <a:spcPts val="0"/>
              </a:spcAft>
              <a:buNone/>
            </a:pPr>
            <a:r>
              <a:rPr lang="fr-FR" baseline="0" dirty="0" err="1" smtClean="0"/>
              <a:t>Heritage</a:t>
            </a:r>
            <a:r>
              <a:rPr lang="fr-FR" baseline="0" dirty="0" smtClean="0"/>
              <a:t> </a:t>
            </a:r>
            <a:r>
              <a:rPr lang="fr-FR" baseline="0" dirty="0" err="1" smtClean="0"/>
              <a:t>inherits</a:t>
            </a:r>
            <a:r>
              <a:rPr lang="fr-FR" baseline="0" dirty="0" smtClean="0"/>
              <a:t>, classe </a:t>
            </a:r>
            <a:r>
              <a:rPr lang="fr-FR" baseline="0" dirty="0" err="1" smtClean="0"/>
              <a:t>herite</a:t>
            </a:r>
            <a:r>
              <a:rPr lang="fr-FR" baseline="0" dirty="0" smtClean="0"/>
              <a:t> attributs et </a:t>
            </a:r>
            <a:r>
              <a:rPr lang="fr-FR" baseline="0" dirty="0" err="1" smtClean="0"/>
              <a:t>methodes</a:t>
            </a:r>
            <a:r>
              <a:rPr lang="fr-FR" baseline="0" dirty="0" smtClean="0"/>
              <a:t> autre classe</a:t>
            </a:r>
          </a:p>
          <a:p>
            <a:pPr marL="0" lvl="0" indent="0" algn="l" rtl="0">
              <a:spcBef>
                <a:spcPts val="0"/>
              </a:spcBef>
              <a:spcAft>
                <a:spcPts val="0"/>
              </a:spcAft>
              <a:buNone/>
            </a:pPr>
            <a:r>
              <a:rPr lang="fr-FR" baseline="0" dirty="0" smtClean="0"/>
              <a:t>Multiplicité indique combien d’instances d’une classe </a:t>
            </a:r>
            <a:r>
              <a:rPr lang="fr-FR" baseline="0" dirty="0" err="1" smtClean="0"/>
              <a:t>assosciées</a:t>
            </a:r>
            <a:r>
              <a:rPr lang="fr-FR" baseline="0" dirty="0" smtClean="0"/>
              <a:t> a autre instance</a:t>
            </a:r>
          </a:p>
          <a:p>
            <a:pPr marL="0" lvl="0" indent="0" algn="l" rtl="0">
              <a:spcBef>
                <a:spcPts val="0"/>
              </a:spcBef>
              <a:spcAft>
                <a:spcPts val="0"/>
              </a:spcAft>
              <a:buNone/>
            </a:pPr>
            <a:r>
              <a:rPr lang="fr-FR" baseline="0" dirty="0" smtClean="0"/>
              <a:t>1 = 1 seule instance associés  et * = un nombre quelconque peut </a:t>
            </a:r>
            <a:r>
              <a:rPr lang="fr-FR" baseline="0" dirty="0" err="1" smtClean="0"/>
              <a:t>etre</a:t>
            </a:r>
            <a:r>
              <a:rPr lang="fr-FR" baseline="0" dirty="0" smtClean="0"/>
              <a:t> associé</a:t>
            </a:r>
          </a:p>
          <a:p>
            <a:pPr marL="0" lvl="0" indent="0" algn="l" rtl="0">
              <a:spcBef>
                <a:spcPts val="0"/>
              </a:spcBef>
              <a:spcAft>
                <a:spcPts val="0"/>
              </a:spcAft>
              <a:buNone/>
            </a:pPr>
            <a:r>
              <a:rPr lang="fr-FR" baseline="0" dirty="0" smtClean="0"/>
              <a:t>Charte graphique: palette couleurs et police correspondent ambiance </a:t>
            </a:r>
            <a:r>
              <a:rPr lang="fr-FR" baseline="0" dirty="0" err="1" smtClean="0"/>
              <a:t>pr</a:t>
            </a:r>
            <a:r>
              <a:rPr lang="fr-FR" baseline="0" dirty="0" smtClean="0"/>
              <a:t> site. </a:t>
            </a:r>
            <a:r>
              <a:rPr lang="fr-FR" baseline="0" dirty="0" err="1" smtClean="0"/>
              <a:t>Nbrses</a:t>
            </a:r>
            <a:r>
              <a:rPr lang="fr-FR" baseline="0" dirty="0" smtClean="0"/>
              <a:t> recherches et test -&gt; choix sobre</a:t>
            </a:r>
          </a:p>
          <a:p>
            <a:pPr marL="0" lvl="0" indent="0" algn="l" rtl="0">
              <a:spcBef>
                <a:spcPts val="0"/>
              </a:spcBef>
              <a:spcAft>
                <a:spcPts val="0"/>
              </a:spcAft>
              <a:buNone/>
            </a:pPr>
            <a:r>
              <a:rPr lang="fr-FR" baseline="0" dirty="0" err="1" smtClean="0"/>
              <a:t>Personas</a:t>
            </a:r>
            <a:r>
              <a:rPr lang="fr-FR" baseline="0" dirty="0" smtClean="0"/>
              <a:t> </a:t>
            </a:r>
            <a:r>
              <a:rPr lang="fr-FR" baseline="0" dirty="0" err="1" smtClean="0"/>
              <a:t>pr</a:t>
            </a:r>
            <a:r>
              <a:rPr lang="fr-FR" baseline="0" dirty="0" smtClean="0"/>
              <a:t> mieux comprendre les utilisateurs ( </a:t>
            </a:r>
            <a:r>
              <a:rPr lang="fr-FR" baseline="0" dirty="0" err="1" smtClean="0"/>
              <a:t>methode</a:t>
            </a:r>
            <a:r>
              <a:rPr lang="fr-FR" baseline="0" dirty="0" smtClean="0"/>
              <a:t> agile -&gt; glisser </a:t>
            </a:r>
            <a:r>
              <a:rPr lang="fr-FR" baseline="0" dirty="0" err="1" smtClean="0"/>
              <a:t>ds</a:t>
            </a:r>
            <a:r>
              <a:rPr lang="fr-FR" baseline="0" dirty="0" smtClean="0"/>
              <a:t> POV de personnes </a:t>
            </a:r>
            <a:r>
              <a:rPr lang="fr-FR" baseline="0" dirty="0" err="1" smtClean="0"/>
              <a:t>aleatoires</a:t>
            </a:r>
            <a:r>
              <a:rPr lang="fr-FR" baseline="0" dirty="0" smtClean="0"/>
              <a:t>. Cibler type a attirer sur le site </a:t>
            </a:r>
            <a:r>
              <a:rPr lang="fr-FR" baseline="0" dirty="0" err="1" smtClean="0"/>
              <a:t>pr</a:t>
            </a:r>
            <a:r>
              <a:rPr lang="fr-FR" baseline="0" dirty="0" smtClean="0"/>
              <a:t> choisir design et fonctionnalités </a:t>
            </a:r>
          </a:p>
        </p:txBody>
      </p:sp>
    </p:spTree>
    <p:extLst>
      <p:ext uri="{BB962C8B-B14F-4D97-AF65-F5344CB8AC3E}">
        <p14:creationId xmlns:p14="http://schemas.microsoft.com/office/powerpoint/2010/main" val="121507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quai-antique-chambery.netlify.ap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railway.app/project/add07b62-4117-41f0-bca8-27121c2a5e8a" TargetMode="External"/><Relationship Id="rId4" Type="http://schemas.openxmlformats.org/officeDocument/2006/relationships/hyperlink" Target="https://github.com/Golushi/serv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a:t>Présentation projet </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a:t>Graduate Développeur web et web mobile</a:t>
            </a:r>
            <a:endParaRPr/>
          </a:p>
          <a:p>
            <a:pPr marL="0" lvl="0" indent="0" algn="ctr" rtl="0">
              <a:spcBef>
                <a:spcPts val="0"/>
              </a:spcBef>
              <a:spcAft>
                <a:spcPts val="0"/>
              </a:spcAft>
              <a:buNone/>
            </a:pPr>
            <a:r>
              <a:rPr lang="fr"/>
              <a:t>Promo BOURGES</a:t>
            </a:r>
            <a:endParaRPr/>
          </a:p>
          <a:p>
            <a:pPr marL="0" lvl="0" indent="0" algn="ctr" rtl="0">
              <a:spcBef>
                <a:spcPts val="0"/>
              </a:spcBef>
              <a:spcAft>
                <a:spcPts val="0"/>
              </a:spcAft>
              <a:buNone/>
            </a:pPr>
            <a:r>
              <a:rPr lang="fr"/>
              <a:t>Studi</a:t>
            </a:r>
            <a:endParaRPr/>
          </a:p>
        </p:txBody>
      </p:sp>
      <p:sp>
        <p:nvSpPr>
          <p:cNvPr id="56" name="Google Shape;56;p13"/>
          <p:cNvSpPr txBox="1"/>
          <p:nvPr/>
        </p:nvSpPr>
        <p:spPr>
          <a:xfrm>
            <a:off x="75650" y="4527900"/>
            <a:ext cx="183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Réalisé par: </a:t>
            </a:r>
            <a:endParaRPr/>
          </a:p>
          <a:p>
            <a:pPr marL="0" lvl="0" indent="0" algn="l" rtl="0">
              <a:spcBef>
                <a:spcPts val="0"/>
              </a:spcBef>
              <a:spcAft>
                <a:spcPts val="0"/>
              </a:spcAft>
              <a:buNone/>
            </a:pPr>
            <a:r>
              <a:rPr lang="fr"/>
              <a:t>Rident Stéphane</a:t>
            </a:r>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0" name="Google Shape;13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1" name="Google Shape;131;p22"/>
          <p:cNvPicPr preferRelativeResize="0"/>
          <p:nvPr/>
        </p:nvPicPr>
        <p:blipFill>
          <a:blip r:embed="rId3">
            <a:alphaModFix/>
          </a:blip>
          <a:stretch>
            <a:fillRect/>
          </a:stretch>
        </p:blipFill>
        <p:spPr>
          <a:xfrm>
            <a:off x="175553" y="0"/>
            <a:ext cx="8792893" cy="5143499"/>
          </a:xfrm>
          <a:prstGeom prst="rect">
            <a:avLst/>
          </a:prstGeom>
          <a:noFill/>
          <a:ln>
            <a:noFill/>
          </a:ln>
        </p:spPr>
      </p:pic>
      <p:sp>
        <p:nvSpPr>
          <p:cNvPr id="132" name="Google Shape;13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3_ Présentation du site</a:t>
            </a:r>
            <a:endParaRPr/>
          </a:p>
        </p:txBody>
      </p:sp>
      <p:sp>
        <p:nvSpPr>
          <p:cNvPr id="138" name="Google Shape;13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dirty="0"/>
              <a:t>Jeu d’essai : Inscription, connexion et réservation</a:t>
            </a:r>
            <a:endParaRPr dirty="0"/>
          </a:p>
          <a:p>
            <a:pPr marL="0" lvl="0" indent="0" algn="l" rtl="0">
              <a:spcBef>
                <a:spcPts val="1200"/>
              </a:spcBef>
              <a:spcAft>
                <a:spcPts val="0"/>
              </a:spcAft>
              <a:buNone/>
            </a:pPr>
            <a:r>
              <a:rPr lang="fr" b="1" dirty="0"/>
              <a:t>Lien du site </a:t>
            </a:r>
            <a:r>
              <a:rPr lang="fr" b="1" u="sng" dirty="0">
                <a:solidFill>
                  <a:schemeClr val="accent5"/>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quai antique</a:t>
            </a:r>
            <a:endParaRPr dirty="0"/>
          </a:p>
          <a:p>
            <a:pPr marL="0" lvl="0" indent="0" algn="l" rtl="0">
              <a:spcBef>
                <a:spcPts val="1200"/>
              </a:spcBef>
              <a:spcAft>
                <a:spcPts val="0"/>
              </a:spcAft>
              <a:buNone/>
            </a:pPr>
            <a:r>
              <a:rPr lang="fr" b="1" dirty="0"/>
              <a:t>Lien </a:t>
            </a:r>
            <a:r>
              <a:rPr lang="fr" b="1" u="sng" dirty="0">
                <a:solidFill>
                  <a:schemeClr val="accent5"/>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GitHub</a:t>
            </a:r>
            <a:endParaRPr dirty="0"/>
          </a:p>
          <a:p>
            <a:pPr marL="0" lvl="0" indent="0" algn="l" rtl="0">
              <a:spcBef>
                <a:spcPts val="1200"/>
              </a:spcBef>
              <a:spcAft>
                <a:spcPts val="1200"/>
              </a:spcAft>
              <a:buClr>
                <a:schemeClr val="dk1"/>
              </a:buClr>
              <a:buSzPts val="1100"/>
              <a:buFont typeface="Arial"/>
              <a:buNone/>
            </a:pPr>
            <a:r>
              <a:rPr lang="fr" dirty="0"/>
              <a:t>Lien </a:t>
            </a:r>
            <a:r>
              <a:rPr lang="fr" u="sng" dirty="0">
                <a:solidFill>
                  <a:schemeClr val="hlink"/>
                </a:solidFill>
                <a:hlinkClick r:id="rId5"/>
              </a:rPr>
              <a:t>BDD</a:t>
            </a:r>
            <a:endParaRPr dirty="0"/>
          </a:p>
        </p:txBody>
      </p:sp>
      <p:sp>
        <p:nvSpPr>
          <p:cNvPr id="139" name="Google Shape;13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Réalisation de l’interface web statique et adaptable</a:t>
            </a:r>
            <a:endParaRPr/>
          </a:p>
        </p:txBody>
      </p:sp>
      <p:sp>
        <p:nvSpPr>
          <p:cNvPr id="145" name="Google Shape;145;p24"/>
          <p:cNvSpPr txBox="1">
            <a:spLocks noGrp="1"/>
          </p:cNvSpPr>
          <p:nvPr>
            <p:ph type="body" idx="1"/>
          </p:nvPr>
        </p:nvSpPr>
        <p:spPr>
          <a:xfrm>
            <a:off x="311700" y="11449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Préparation de la structure de mon application web</a:t>
            </a:r>
            <a:endParaRPr/>
          </a:p>
          <a:p>
            <a:pPr marL="0" lvl="0" indent="0" algn="l" rtl="0">
              <a:spcBef>
                <a:spcPts val="1200"/>
              </a:spcBef>
              <a:spcAft>
                <a:spcPts val="0"/>
              </a:spcAft>
              <a:buNone/>
            </a:pPr>
            <a:r>
              <a:rPr lang="fr"/>
              <a:t>Installation dépendances</a:t>
            </a:r>
            <a:endParaRPr/>
          </a:p>
          <a:p>
            <a:pPr marL="0" lvl="0" indent="0" algn="l" rtl="0">
              <a:spcBef>
                <a:spcPts val="1200"/>
              </a:spcBef>
              <a:spcAft>
                <a:spcPts val="0"/>
              </a:spcAft>
              <a:buNone/>
            </a:pPr>
            <a:r>
              <a:rPr lang="fr"/>
              <a:t>SEO</a:t>
            </a:r>
            <a:endParaRPr/>
          </a:p>
          <a:p>
            <a:pPr marL="0" lvl="0" indent="0" algn="l" rtl="0">
              <a:spcBef>
                <a:spcPts val="1200"/>
              </a:spcBef>
              <a:spcAft>
                <a:spcPts val="0"/>
              </a:spcAft>
              <a:buNone/>
            </a:pPr>
            <a:r>
              <a:rPr lang="fr"/>
              <a:t>Déploiement </a:t>
            </a:r>
            <a:endParaRPr/>
          </a:p>
          <a:p>
            <a:pPr marL="0" lvl="0" indent="0" algn="l" rtl="0">
              <a:spcBef>
                <a:spcPts val="1200"/>
              </a:spcBef>
              <a:spcAft>
                <a:spcPts val="0"/>
              </a:spcAft>
              <a:buNone/>
            </a:pPr>
            <a:r>
              <a:rPr lang="fr"/>
              <a:t>Mobile first</a:t>
            </a:r>
            <a:endParaRPr/>
          </a:p>
          <a:p>
            <a:pPr marL="0" lvl="0" indent="0" algn="l" rtl="0">
              <a:spcBef>
                <a:spcPts val="1200"/>
              </a:spcBef>
              <a:spcAft>
                <a:spcPts val="1200"/>
              </a:spcAft>
              <a:buNone/>
            </a:pPr>
            <a:r>
              <a:rPr lang="fr"/>
              <a:t>Responsive</a:t>
            </a:r>
            <a:endParaRPr/>
          </a:p>
        </p:txBody>
      </p:sp>
      <p:sp>
        <p:nvSpPr>
          <p:cNvPr id="146" name="Google Shape;14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2" name="Google Shape;15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3" name="Google Shape;153;p25"/>
          <p:cNvPicPr preferRelativeResize="0"/>
          <p:nvPr/>
        </p:nvPicPr>
        <p:blipFill>
          <a:blip r:embed="rId3">
            <a:alphaModFix/>
          </a:blip>
          <a:stretch>
            <a:fillRect/>
          </a:stretch>
        </p:blipFill>
        <p:spPr>
          <a:xfrm>
            <a:off x="-4" y="0"/>
            <a:ext cx="8118856" cy="5143499"/>
          </a:xfrm>
          <a:prstGeom prst="rect">
            <a:avLst/>
          </a:prstGeom>
          <a:noFill/>
          <a:ln>
            <a:noFill/>
          </a:ln>
        </p:spPr>
      </p:pic>
      <p:sp>
        <p:nvSpPr>
          <p:cNvPr id="154" name="Google Shape;15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Interface utilisateur web dynamique</a:t>
            </a:r>
            <a:endParaRPr/>
          </a:p>
        </p:txBody>
      </p:sp>
      <p:sp>
        <p:nvSpPr>
          <p:cNvPr id="160" name="Google Shape;16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Composants React modulaires et dynamiques</a:t>
            </a:r>
            <a:endParaRPr/>
          </a:p>
          <a:p>
            <a:pPr marL="0" lvl="0" indent="0" algn="l" rtl="0">
              <a:spcBef>
                <a:spcPts val="1200"/>
              </a:spcBef>
              <a:spcAft>
                <a:spcPts val="0"/>
              </a:spcAft>
              <a:buNone/>
            </a:pPr>
            <a:r>
              <a:rPr lang="fr"/>
              <a:t>Tailwind CDD</a:t>
            </a:r>
            <a:endParaRPr/>
          </a:p>
          <a:p>
            <a:pPr marL="0" lvl="0" indent="0" algn="l" rtl="0">
              <a:spcBef>
                <a:spcPts val="1200"/>
              </a:spcBef>
              <a:spcAft>
                <a:spcPts val="0"/>
              </a:spcAft>
              <a:buNone/>
            </a:pPr>
            <a:r>
              <a:rPr lang="fr"/>
              <a:t>Éléments animés ( Menu hamburger, barre de défilement)</a:t>
            </a:r>
            <a:endParaRPr/>
          </a:p>
          <a:p>
            <a:pPr marL="0" lvl="0" indent="0" algn="l" rtl="0">
              <a:spcBef>
                <a:spcPts val="1200"/>
              </a:spcBef>
              <a:spcAft>
                <a:spcPts val="1200"/>
              </a:spcAft>
              <a:buNone/>
            </a:pPr>
            <a:r>
              <a:rPr lang="fr"/>
              <a:t>Vérification données entrée par l’utilisateur</a:t>
            </a:r>
            <a:endParaRPr/>
          </a:p>
        </p:txBody>
      </p:sp>
      <p:sp>
        <p:nvSpPr>
          <p:cNvPr id="161" name="Google Shape;16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7" name="Google Shape;16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7"/>
          <p:cNvPicPr preferRelativeResize="0"/>
          <p:nvPr/>
        </p:nvPicPr>
        <p:blipFill>
          <a:blip r:embed="rId3">
            <a:alphaModFix/>
          </a:blip>
          <a:stretch>
            <a:fillRect/>
          </a:stretch>
        </p:blipFill>
        <p:spPr>
          <a:xfrm>
            <a:off x="5053821" y="0"/>
            <a:ext cx="3831908" cy="5143500"/>
          </a:xfrm>
          <a:prstGeom prst="rect">
            <a:avLst/>
          </a:prstGeom>
          <a:noFill/>
          <a:ln>
            <a:noFill/>
          </a:ln>
        </p:spPr>
      </p:pic>
      <p:pic>
        <p:nvPicPr>
          <p:cNvPr id="169" name="Google Shape;169;p27"/>
          <p:cNvPicPr preferRelativeResize="0"/>
          <p:nvPr/>
        </p:nvPicPr>
        <p:blipFill>
          <a:blip r:embed="rId4">
            <a:alphaModFix/>
          </a:blip>
          <a:stretch>
            <a:fillRect/>
          </a:stretch>
        </p:blipFill>
        <p:spPr>
          <a:xfrm>
            <a:off x="-2" y="1065775"/>
            <a:ext cx="4749799" cy="3589800"/>
          </a:xfrm>
          <a:prstGeom prst="rect">
            <a:avLst/>
          </a:prstGeom>
          <a:noFill/>
          <a:ln>
            <a:noFill/>
          </a:ln>
        </p:spPr>
      </p:pic>
      <p:sp>
        <p:nvSpPr>
          <p:cNvPr id="170" name="Google Shape;17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Interface utilisateur avec solution de gestion de contenu</a:t>
            </a:r>
            <a:endParaRPr/>
          </a:p>
        </p:txBody>
      </p:sp>
      <p:sp>
        <p:nvSpPr>
          <p:cNvPr id="176" name="Google Shape;17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From scratch vs CMS</a:t>
            </a:r>
            <a:endParaRPr/>
          </a:p>
          <a:p>
            <a:pPr marL="0" lvl="0" indent="0" algn="l" rtl="0">
              <a:spcBef>
                <a:spcPts val="1200"/>
              </a:spcBef>
              <a:spcAft>
                <a:spcPts val="0"/>
              </a:spcAft>
              <a:buNone/>
            </a:pPr>
            <a:r>
              <a:rPr lang="fr"/>
              <a:t>Création de compte</a:t>
            </a:r>
            <a:endParaRPr/>
          </a:p>
          <a:p>
            <a:pPr marL="0" lvl="0" indent="0" algn="l" rtl="0">
              <a:spcBef>
                <a:spcPts val="1200"/>
              </a:spcBef>
              <a:spcAft>
                <a:spcPts val="0"/>
              </a:spcAft>
              <a:buNone/>
            </a:pPr>
            <a:r>
              <a:rPr lang="fr"/>
              <a:t>Se connecter</a:t>
            </a:r>
            <a:endParaRPr/>
          </a:p>
          <a:p>
            <a:pPr marL="0" lvl="0" indent="0" algn="l" rtl="0">
              <a:spcBef>
                <a:spcPts val="1200"/>
              </a:spcBef>
              <a:spcAft>
                <a:spcPts val="0"/>
              </a:spcAft>
              <a:buNone/>
            </a:pPr>
            <a:r>
              <a:rPr lang="fr"/>
              <a:t>Paramètres clients</a:t>
            </a:r>
            <a:endParaRPr/>
          </a:p>
          <a:p>
            <a:pPr marL="0" lvl="0" indent="0" algn="l" rtl="0">
              <a:spcBef>
                <a:spcPts val="1200"/>
              </a:spcBef>
              <a:spcAft>
                <a:spcPts val="0"/>
              </a:spcAft>
              <a:buNone/>
            </a:pPr>
            <a:r>
              <a:rPr lang="fr"/>
              <a:t>Compte admin</a:t>
            </a:r>
            <a:endParaRPr/>
          </a:p>
          <a:p>
            <a:pPr marL="0" lvl="0" indent="0" algn="l" rtl="0">
              <a:spcBef>
                <a:spcPts val="1200"/>
              </a:spcBef>
              <a:spcAft>
                <a:spcPts val="1200"/>
              </a:spcAft>
              <a:buNone/>
            </a:pPr>
            <a:r>
              <a:rPr lang="fr"/>
              <a:t>Réservation</a:t>
            </a:r>
            <a:endParaRPr/>
          </a:p>
        </p:txBody>
      </p:sp>
      <p:sp>
        <p:nvSpPr>
          <p:cNvPr id="177" name="Google Shape;17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3" name="Google Shape;18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4" name="Google Shape;184;p29"/>
          <p:cNvPicPr preferRelativeResize="0"/>
          <p:nvPr/>
        </p:nvPicPr>
        <p:blipFill>
          <a:blip r:embed="rId3">
            <a:alphaModFix/>
          </a:blip>
          <a:stretch>
            <a:fillRect/>
          </a:stretch>
        </p:blipFill>
        <p:spPr>
          <a:xfrm>
            <a:off x="0" y="95250"/>
            <a:ext cx="3028950" cy="4953000"/>
          </a:xfrm>
          <a:prstGeom prst="rect">
            <a:avLst/>
          </a:prstGeom>
          <a:noFill/>
          <a:ln>
            <a:noFill/>
          </a:ln>
        </p:spPr>
      </p:pic>
      <p:pic>
        <p:nvPicPr>
          <p:cNvPr id="185" name="Google Shape;185;p29"/>
          <p:cNvPicPr preferRelativeResize="0"/>
          <p:nvPr/>
        </p:nvPicPr>
        <p:blipFill>
          <a:blip r:embed="rId4">
            <a:alphaModFix/>
          </a:blip>
          <a:stretch>
            <a:fillRect/>
          </a:stretch>
        </p:blipFill>
        <p:spPr>
          <a:xfrm>
            <a:off x="3028950" y="1003300"/>
            <a:ext cx="3105150" cy="3714750"/>
          </a:xfrm>
          <a:prstGeom prst="rect">
            <a:avLst/>
          </a:prstGeom>
          <a:noFill/>
          <a:ln>
            <a:noFill/>
          </a:ln>
        </p:spPr>
      </p:pic>
      <p:pic>
        <p:nvPicPr>
          <p:cNvPr id="186" name="Google Shape;186;p29"/>
          <p:cNvPicPr preferRelativeResize="0"/>
          <p:nvPr/>
        </p:nvPicPr>
        <p:blipFill>
          <a:blip r:embed="rId5">
            <a:alphaModFix/>
          </a:blip>
          <a:stretch>
            <a:fillRect/>
          </a:stretch>
        </p:blipFill>
        <p:spPr>
          <a:xfrm>
            <a:off x="6134088" y="0"/>
            <a:ext cx="3057525" cy="4972050"/>
          </a:xfrm>
          <a:prstGeom prst="rect">
            <a:avLst/>
          </a:prstGeom>
          <a:noFill/>
          <a:ln>
            <a:noFill/>
          </a:ln>
        </p:spPr>
      </p:pic>
      <p:sp>
        <p:nvSpPr>
          <p:cNvPr id="187" name="Google Shape;18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3" name="Google Shape;19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4" name="Google Shape;194;p30"/>
          <p:cNvPicPr preferRelativeResize="0"/>
          <p:nvPr/>
        </p:nvPicPr>
        <p:blipFill>
          <a:blip r:embed="rId3">
            <a:alphaModFix/>
          </a:blip>
          <a:stretch>
            <a:fillRect/>
          </a:stretch>
        </p:blipFill>
        <p:spPr>
          <a:xfrm>
            <a:off x="1" y="0"/>
            <a:ext cx="2517948" cy="5143500"/>
          </a:xfrm>
          <a:prstGeom prst="rect">
            <a:avLst/>
          </a:prstGeom>
          <a:noFill/>
          <a:ln>
            <a:noFill/>
          </a:ln>
        </p:spPr>
      </p:pic>
      <p:pic>
        <p:nvPicPr>
          <p:cNvPr id="195" name="Google Shape;195;p30"/>
          <p:cNvPicPr preferRelativeResize="0"/>
          <p:nvPr/>
        </p:nvPicPr>
        <p:blipFill>
          <a:blip r:embed="rId4">
            <a:alphaModFix/>
          </a:blip>
          <a:stretch>
            <a:fillRect/>
          </a:stretch>
        </p:blipFill>
        <p:spPr>
          <a:xfrm>
            <a:off x="2681652" y="0"/>
            <a:ext cx="6462346" cy="5143500"/>
          </a:xfrm>
          <a:prstGeom prst="rect">
            <a:avLst/>
          </a:prstGeom>
          <a:noFill/>
          <a:ln>
            <a:noFill/>
          </a:ln>
        </p:spPr>
      </p:pic>
      <p:sp>
        <p:nvSpPr>
          <p:cNvPr id="196" name="Google Shape;19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Back-End</a:t>
            </a:r>
            <a:endParaRPr/>
          </a:p>
        </p:txBody>
      </p:sp>
      <p:sp>
        <p:nvSpPr>
          <p:cNvPr id="202" name="Google Shape;20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Node.js</a:t>
            </a:r>
            <a:endParaRPr/>
          </a:p>
          <a:p>
            <a:pPr marL="0" lvl="0" indent="0" algn="l" rtl="0">
              <a:spcBef>
                <a:spcPts val="1200"/>
              </a:spcBef>
              <a:spcAft>
                <a:spcPts val="0"/>
              </a:spcAft>
              <a:buNone/>
            </a:pPr>
            <a:r>
              <a:rPr lang="fr"/>
              <a:t>Express</a:t>
            </a:r>
            <a:endParaRPr/>
          </a:p>
          <a:p>
            <a:pPr marL="0" lvl="0" indent="0" algn="l" rtl="0">
              <a:spcBef>
                <a:spcPts val="1200"/>
              </a:spcBef>
              <a:spcAft>
                <a:spcPts val="1200"/>
              </a:spcAft>
              <a:buNone/>
            </a:pPr>
            <a:r>
              <a:rPr lang="fr"/>
              <a:t>MySQL2</a:t>
            </a:r>
            <a:endParaRPr/>
          </a:p>
        </p:txBody>
      </p:sp>
      <p:sp>
        <p:nvSpPr>
          <p:cNvPr id="203" name="Google Shape;20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Plan de la présentation</a:t>
            </a:r>
            <a:endParaRPr/>
          </a:p>
        </p:txBody>
      </p:sp>
      <p:sp>
        <p:nvSpPr>
          <p:cNvPr id="63" name="Google Shape;63;p14"/>
          <p:cNvSpPr txBox="1">
            <a:spLocks noGrp="1"/>
          </p:cNvSpPr>
          <p:nvPr>
            <p:ph type="body" idx="1"/>
          </p:nvPr>
        </p:nvSpPr>
        <p:spPr>
          <a:xfrm>
            <a:off x="311700" y="1152475"/>
            <a:ext cx="4756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1_ Introduction</a:t>
            </a:r>
            <a:endParaRPr/>
          </a:p>
          <a:p>
            <a:pPr marL="0" lvl="0" indent="0" algn="l" rtl="0">
              <a:spcBef>
                <a:spcPts val="1200"/>
              </a:spcBef>
              <a:spcAft>
                <a:spcPts val="0"/>
              </a:spcAft>
              <a:buNone/>
            </a:pPr>
            <a:r>
              <a:rPr lang="fr"/>
              <a:t>2_ Conception graphique</a:t>
            </a:r>
            <a:endParaRPr/>
          </a:p>
          <a:p>
            <a:pPr marL="0" lvl="0" indent="0" algn="l" rtl="0">
              <a:spcBef>
                <a:spcPts val="1200"/>
              </a:spcBef>
              <a:spcAft>
                <a:spcPts val="0"/>
              </a:spcAft>
              <a:buNone/>
            </a:pPr>
            <a:r>
              <a:rPr lang="fr"/>
              <a:t>3_ Présentation du site</a:t>
            </a:r>
            <a:endParaRPr/>
          </a:p>
          <a:p>
            <a:pPr marL="0" lvl="0" indent="0" algn="l" rtl="0">
              <a:spcBef>
                <a:spcPts val="1200"/>
              </a:spcBef>
              <a:spcAft>
                <a:spcPts val="0"/>
              </a:spcAft>
              <a:buNone/>
            </a:pPr>
            <a:r>
              <a:rPr lang="fr"/>
              <a:t>4_ Front End et Back-End</a:t>
            </a:r>
            <a:endParaRPr/>
          </a:p>
          <a:p>
            <a:pPr marL="0" lvl="0" indent="0" algn="l" rtl="0">
              <a:spcBef>
                <a:spcPts val="1200"/>
              </a:spcBef>
              <a:spcAft>
                <a:spcPts val="0"/>
              </a:spcAft>
              <a:buNone/>
            </a:pPr>
            <a:r>
              <a:rPr lang="fr"/>
              <a:t>5_ Problèmes rencontrés et leurs résolutions + veille technologique</a:t>
            </a:r>
            <a:endParaRPr/>
          </a:p>
          <a:p>
            <a:pPr marL="0" lvl="0" indent="0" algn="l" rtl="0">
              <a:spcBef>
                <a:spcPts val="1200"/>
              </a:spcBef>
              <a:spcAft>
                <a:spcPts val="0"/>
              </a:spcAft>
              <a:buNone/>
            </a:pPr>
            <a:r>
              <a:rPr lang="fr"/>
              <a:t>6_ Conclusion</a:t>
            </a:r>
            <a:endParaRPr/>
          </a:p>
          <a:p>
            <a:pPr marL="0" lvl="0" indent="0" algn="l" rtl="0">
              <a:spcBef>
                <a:spcPts val="1200"/>
              </a:spcBef>
              <a:spcAft>
                <a:spcPts val="1200"/>
              </a:spcAft>
              <a:buNone/>
            </a:pPr>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Développer la partie Back-End de l’application</a:t>
            </a:r>
            <a:endParaRPr/>
          </a:p>
        </p:txBody>
      </p:sp>
      <p:sp>
        <p:nvSpPr>
          <p:cNvPr id="209" name="Google Shape;20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fr"/>
              <a:t>Node.js</a:t>
            </a:r>
            <a:endParaRPr/>
          </a:p>
          <a:p>
            <a:pPr marL="0" lvl="0" indent="0" algn="l" rtl="0">
              <a:spcBef>
                <a:spcPts val="1200"/>
              </a:spcBef>
              <a:spcAft>
                <a:spcPts val="0"/>
              </a:spcAft>
              <a:buNone/>
            </a:pPr>
            <a:r>
              <a:rPr lang="fr"/>
              <a:t>Express</a:t>
            </a:r>
            <a:endParaRPr/>
          </a:p>
          <a:p>
            <a:pPr marL="0" lvl="0" indent="0" algn="l" rtl="0">
              <a:spcBef>
                <a:spcPts val="1200"/>
              </a:spcBef>
              <a:spcAft>
                <a:spcPts val="0"/>
              </a:spcAft>
              <a:buNone/>
            </a:pPr>
            <a:r>
              <a:rPr lang="fr"/>
              <a:t>Bcrypt</a:t>
            </a:r>
            <a:endParaRPr/>
          </a:p>
          <a:p>
            <a:pPr marL="0" lvl="0" indent="0" algn="l" rtl="0">
              <a:spcBef>
                <a:spcPts val="1200"/>
              </a:spcBef>
              <a:spcAft>
                <a:spcPts val="0"/>
              </a:spcAft>
              <a:buNone/>
            </a:pPr>
            <a:r>
              <a:rPr lang="fr"/>
              <a:t>Cors</a:t>
            </a:r>
            <a:endParaRPr/>
          </a:p>
          <a:p>
            <a:pPr marL="0" lvl="0" indent="0" algn="l" rtl="0">
              <a:spcBef>
                <a:spcPts val="1200"/>
              </a:spcBef>
              <a:spcAft>
                <a:spcPts val="0"/>
              </a:spcAft>
              <a:buNone/>
            </a:pPr>
            <a:r>
              <a:rPr lang="fr"/>
              <a:t>Crypto-js</a:t>
            </a:r>
            <a:endParaRPr/>
          </a:p>
          <a:p>
            <a:pPr marL="0" lvl="0" indent="0" algn="l" rtl="0">
              <a:spcBef>
                <a:spcPts val="1200"/>
              </a:spcBef>
              <a:spcAft>
                <a:spcPts val="0"/>
              </a:spcAft>
              <a:buNone/>
            </a:pPr>
            <a:r>
              <a:rPr lang="fr"/>
              <a:t>Dotenv</a:t>
            </a:r>
            <a:endParaRPr/>
          </a:p>
          <a:p>
            <a:pPr marL="0" lvl="0" indent="0" algn="l" rtl="0">
              <a:spcBef>
                <a:spcPts val="1200"/>
              </a:spcBef>
              <a:spcAft>
                <a:spcPts val="0"/>
              </a:spcAft>
              <a:buNone/>
            </a:pPr>
            <a:r>
              <a:rPr lang="fr"/>
              <a:t>Jsonwebtoken</a:t>
            </a:r>
            <a:endParaRPr/>
          </a:p>
          <a:p>
            <a:pPr marL="0" lvl="0" indent="0" algn="l" rtl="0">
              <a:spcBef>
                <a:spcPts val="1200"/>
              </a:spcBef>
              <a:spcAft>
                <a:spcPts val="0"/>
              </a:spcAft>
              <a:buNone/>
            </a:pPr>
            <a:r>
              <a:rPr lang="fr"/>
              <a:t>MySQL2</a:t>
            </a:r>
            <a:endParaRPr/>
          </a:p>
          <a:p>
            <a:pPr marL="0" lvl="0" indent="0" algn="l" rtl="0">
              <a:spcBef>
                <a:spcPts val="1200"/>
              </a:spcBef>
              <a:spcAft>
                <a:spcPts val="0"/>
              </a:spcAft>
              <a:buNone/>
            </a:pPr>
            <a:r>
              <a:rPr lang="fr"/>
              <a:t>Password-validator</a:t>
            </a:r>
            <a:endParaRPr/>
          </a:p>
          <a:p>
            <a:pPr marL="0" lvl="0" indent="0" algn="l" rtl="0">
              <a:spcBef>
                <a:spcPts val="1200"/>
              </a:spcBef>
              <a:spcAft>
                <a:spcPts val="1200"/>
              </a:spcAft>
              <a:buNone/>
            </a:pPr>
            <a:r>
              <a:rPr lang="fr"/>
              <a:t>Modèle MVC</a:t>
            </a:r>
            <a:endParaRPr/>
          </a:p>
        </p:txBody>
      </p:sp>
      <p:sp>
        <p:nvSpPr>
          <p:cNvPr id="210" name="Google Shape;2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6" name="Google Shape;21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3"/>
          <p:cNvPicPr preferRelativeResize="0"/>
          <p:nvPr/>
        </p:nvPicPr>
        <p:blipFill>
          <a:blip r:embed="rId3">
            <a:alphaModFix/>
          </a:blip>
          <a:stretch>
            <a:fillRect/>
          </a:stretch>
        </p:blipFill>
        <p:spPr>
          <a:xfrm>
            <a:off x="162798" y="0"/>
            <a:ext cx="8818405" cy="5143500"/>
          </a:xfrm>
          <a:prstGeom prst="rect">
            <a:avLst/>
          </a:prstGeom>
          <a:noFill/>
          <a:ln>
            <a:noFill/>
          </a:ln>
        </p:spPr>
      </p:pic>
      <p:sp>
        <p:nvSpPr>
          <p:cNvPr id="218" name="Google Shape;21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Création de la base de données</a:t>
            </a:r>
            <a:endParaRPr/>
          </a:p>
        </p:txBody>
      </p:sp>
      <p:sp>
        <p:nvSpPr>
          <p:cNvPr id="224" name="Google Shape;22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a:t>Tables SQL</a:t>
            </a:r>
            <a:endParaRPr/>
          </a:p>
          <a:p>
            <a:pPr marL="0" lvl="0" indent="0" algn="l" rtl="0">
              <a:spcBef>
                <a:spcPts val="1200"/>
              </a:spcBef>
              <a:spcAft>
                <a:spcPts val="0"/>
              </a:spcAft>
              <a:buNone/>
            </a:pPr>
            <a:r>
              <a:rPr lang="fr"/>
              <a:t>Routes</a:t>
            </a:r>
            <a:endParaRPr/>
          </a:p>
          <a:p>
            <a:pPr marL="0" lvl="0" indent="0" algn="l" rtl="0">
              <a:spcBef>
                <a:spcPts val="1200"/>
              </a:spcBef>
              <a:spcAft>
                <a:spcPts val="0"/>
              </a:spcAft>
              <a:buNone/>
            </a:pPr>
            <a:r>
              <a:rPr lang="fr"/>
              <a:t>Models</a:t>
            </a:r>
            <a:endParaRPr/>
          </a:p>
          <a:p>
            <a:pPr marL="0" lvl="0" indent="0" algn="l" rtl="0">
              <a:spcBef>
                <a:spcPts val="1200"/>
              </a:spcBef>
              <a:spcAft>
                <a:spcPts val="0"/>
              </a:spcAft>
              <a:buNone/>
            </a:pPr>
            <a:r>
              <a:rPr lang="fr"/>
              <a:t>PhpMyAdmin, XAMPP, Apache, Postman</a:t>
            </a:r>
            <a:endParaRPr/>
          </a:p>
          <a:p>
            <a:pPr marL="0" lvl="0" indent="0" algn="l" rtl="0">
              <a:spcBef>
                <a:spcPts val="1200"/>
              </a:spcBef>
              <a:spcAft>
                <a:spcPts val="0"/>
              </a:spcAft>
              <a:buNone/>
            </a:pPr>
            <a:r>
              <a:rPr lang="fr"/>
              <a:t>Connexion base de donnée</a:t>
            </a:r>
            <a:endParaRPr/>
          </a:p>
          <a:p>
            <a:pPr marL="0" lvl="0" indent="0" algn="l" rtl="0">
              <a:spcBef>
                <a:spcPts val="1200"/>
              </a:spcBef>
              <a:spcAft>
                <a:spcPts val="0"/>
              </a:spcAft>
              <a:buNone/>
            </a:pPr>
            <a:r>
              <a:rPr lang="fr"/>
              <a:t>Variables d’environnement</a:t>
            </a:r>
            <a:endParaRPr/>
          </a:p>
          <a:p>
            <a:pPr marL="0" lvl="0" indent="0" algn="l" rtl="0">
              <a:spcBef>
                <a:spcPts val="1200"/>
              </a:spcBef>
              <a:spcAft>
                <a:spcPts val="0"/>
              </a:spcAft>
              <a:buNone/>
            </a:pPr>
            <a:r>
              <a:rPr lang="fr"/>
              <a:t>Middlewares</a:t>
            </a:r>
            <a:endParaRPr/>
          </a:p>
          <a:p>
            <a:pPr marL="0" lvl="0" indent="0" algn="l" rtl="0">
              <a:spcBef>
                <a:spcPts val="1200"/>
              </a:spcBef>
              <a:spcAft>
                <a:spcPts val="1200"/>
              </a:spcAft>
              <a:buNone/>
            </a:pPr>
            <a:r>
              <a:rPr lang="fr"/>
              <a:t>Requêtes préparées</a:t>
            </a:r>
            <a:endParaRPr/>
          </a:p>
        </p:txBody>
      </p:sp>
      <p:sp>
        <p:nvSpPr>
          <p:cNvPr id="225" name="Google Shape;22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1" name="Google Shape;23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2" name="Google Shape;23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23</a:t>
            </a:fld>
            <a:endParaRPr/>
          </a:p>
        </p:txBody>
      </p:sp>
      <p:pic>
        <p:nvPicPr>
          <p:cNvPr id="233" name="Google Shape;233;p35"/>
          <p:cNvPicPr preferRelativeResize="0"/>
          <p:nvPr/>
        </p:nvPicPr>
        <p:blipFill>
          <a:blip r:embed="rId3">
            <a:alphaModFix/>
          </a:blip>
          <a:stretch>
            <a:fillRect/>
          </a:stretch>
        </p:blipFill>
        <p:spPr>
          <a:xfrm>
            <a:off x="311700" y="661075"/>
            <a:ext cx="8520601" cy="382135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9" name="Google Shape;23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40" name="Google Shape;24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24</a:t>
            </a:fld>
            <a:endParaRPr/>
          </a:p>
        </p:txBody>
      </p:sp>
      <p:pic>
        <p:nvPicPr>
          <p:cNvPr id="241" name="Google Shape;241;p36"/>
          <p:cNvPicPr preferRelativeResize="0"/>
          <p:nvPr/>
        </p:nvPicPr>
        <p:blipFill>
          <a:blip r:embed="rId3">
            <a:alphaModFix/>
          </a:blip>
          <a:stretch>
            <a:fillRect/>
          </a:stretch>
        </p:blipFill>
        <p:spPr>
          <a:xfrm>
            <a:off x="1456073" y="0"/>
            <a:ext cx="5427275" cy="690768"/>
          </a:xfrm>
          <a:prstGeom prst="rect">
            <a:avLst/>
          </a:prstGeom>
          <a:noFill/>
          <a:ln>
            <a:noFill/>
          </a:ln>
        </p:spPr>
      </p:pic>
      <p:pic>
        <p:nvPicPr>
          <p:cNvPr id="242" name="Google Shape;242;p36"/>
          <p:cNvPicPr preferRelativeResize="0"/>
          <p:nvPr/>
        </p:nvPicPr>
        <p:blipFill>
          <a:blip r:embed="rId4">
            <a:alphaModFix/>
          </a:blip>
          <a:stretch>
            <a:fillRect/>
          </a:stretch>
        </p:blipFill>
        <p:spPr>
          <a:xfrm>
            <a:off x="1456074" y="741975"/>
            <a:ext cx="5427286" cy="1221800"/>
          </a:xfrm>
          <a:prstGeom prst="rect">
            <a:avLst/>
          </a:prstGeom>
          <a:noFill/>
          <a:ln>
            <a:noFill/>
          </a:ln>
        </p:spPr>
      </p:pic>
      <p:pic>
        <p:nvPicPr>
          <p:cNvPr id="243" name="Google Shape;243;p36"/>
          <p:cNvPicPr preferRelativeResize="0"/>
          <p:nvPr/>
        </p:nvPicPr>
        <p:blipFill>
          <a:blip r:embed="rId5">
            <a:alphaModFix/>
          </a:blip>
          <a:stretch>
            <a:fillRect/>
          </a:stretch>
        </p:blipFill>
        <p:spPr>
          <a:xfrm>
            <a:off x="1727602" y="2014975"/>
            <a:ext cx="4656400" cy="3128525"/>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9" name="Google Shape;24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50" name="Google Shape;25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25</a:t>
            </a:fld>
            <a:endParaRPr/>
          </a:p>
        </p:txBody>
      </p:sp>
      <p:pic>
        <p:nvPicPr>
          <p:cNvPr id="251" name="Google Shape;251;p37"/>
          <p:cNvPicPr preferRelativeResize="0"/>
          <p:nvPr/>
        </p:nvPicPr>
        <p:blipFill>
          <a:blip r:embed="rId3">
            <a:alphaModFix/>
          </a:blip>
          <a:stretch>
            <a:fillRect/>
          </a:stretch>
        </p:blipFill>
        <p:spPr>
          <a:xfrm>
            <a:off x="1668562" y="0"/>
            <a:ext cx="5806874" cy="51435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Composants d’accès aux données</a:t>
            </a:r>
            <a:endParaRPr/>
          </a:p>
        </p:txBody>
      </p:sp>
      <p:sp>
        <p:nvSpPr>
          <p:cNvPr id="257" name="Google Shape;25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dirty="0"/>
              <a:t>Architecture de la base de données</a:t>
            </a:r>
            <a:endParaRPr dirty="0"/>
          </a:p>
          <a:p>
            <a:pPr marL="0" lvl="0" indent="0" algn="l" rtl="0">
              <a:spcBef>
                <a:spcPts val="1200"/>
              </a:spcBef>
              <a:spcAft>
                <a:spcPts val="0"/>
              </a:spcAft>
              <a:buNone/>
            </a:pPr>
            <a:r>
              <a:rPr lang="fr" dirty="0"/>
              <a:t>Modèles de données (classes des tables)</a:t>
            </a:r>
            <a:endParaRPr dirty="0"/>
          </a:p>
          <a:p>
            <a:pPr marL="0" lvl="0" indent="0" algn="l" rtl="0">
              <a:spcBef>
                <a:spcPts val="1200"/>
              </a:spcBef>
              <a:spcAft>
                <a:spcPts val="0"/>
              </a:spcAft>
              <a:buNone/>
            </a:pPr>
            <a:r>
              <a:rPr lang="fr" dirty="0"/>
              <a:t>Contrôleurs et opérations CRUD</a:t>
            </a:r>
            <a:endParaRPr dirty="0"/>
          </a:p>
          <a:p>
            <a:pPr marL="0" lvl="0" indent="0" algn="l" rtl="0">
              <a:spcBef>
                <a:spcPts val="1200"/>
              </a:spcBef>
              <a:spcAft>
                <a:spcPts val="0"/>
              </a:spcAft>
              <a:buNone/>
            </a:pPr>
            <a:r>
              <a:rPr lang="fr" dirty="0"/>
              <a:t>Routes et sécurités</a:t>
            </a:r>
            <a:endParaRPr dirty="0"/>
          </a:p>
          <a:p>
            <a:pPr marL="0" lvl="0" indent="0" algn="l" rtl="0">
              <a:spcBef>
                <a:spcPts val="1200"/>
              </a:spcBef>
              <a:spcAft>
                <a:spcPts val="0"/>
              </a:spcAft>
              <a:buNone/>
            </a:pPr>
            <a:r>
              <a:rPr lang="fr" dirty="0"/>
              <a:t>Gestions des erreurs</a:t>
            </a:r>
            <a:endParaRPr dirty="0"/>
          </a:p>
          <a:p>
            <a:pPr marL="0" lvl="0" indent="0" algn="l" rtl="0">
              <a:spcBef>
                <a:spcPts val="1200"/>
              </a:spcBef>
              <a:spcAft>
                <a:spcPts val="1200"/>
              </a:spcAft>
              <a:buNone/>
            </a:pPr>
            <a:r>
              <a:rPr lang="fr" dirty="0"/>
              <a:t>Optimisation</a:t>
            </a:r>
            <a:endParaRPr dirty="0"/>
          </a:p>
        </p:txBody>
      </p:sp>
      <p:sp>
        <p:nvSpPr>
          <p:cNvPr id="258" name="Google Shape;25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26</a:t>
            </a:fld>
            <a:endParaRPr/>
          </a:p>
        </p:txBody>
      </p:sp>
      <p:pic>
        <p:nvPicPr>
          <p:cNvPr id="259" name="Google Shape;259;p38"/>
          <p:cNvPicPr preferRelativeResize="0"/>
          <p:nvPr/>
        </p:nvPicPr>
        <p:blipFill>
          <a:blip r:embed="rId3">
            <a:alphaModFix/>
          </a:blip>
          <a:stretch>
            <a:fillRect/>
          </a:stretch>
        </p:blipFill>
        <p:spPr>
          <a:xfrm>
            <a:off x="6097777" y="0"/>
            <a:ext cx="2985696" cy="51435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5" name="Google Shape;26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66" name="Google Shape;26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27</a:t>
            </a:fld>
            <a:endParaRPr/>
          </a:p>
        </p:txBody>
      </p:sp>
      <p:pic>
        <p:nvPicPr>
          <p:cNvPr id="267" name="Google Shape;267;p39"/>
          <p:cNvPicPr preferRelativeResize="0"/>
          <p:nvPr/>
        </p:nvPicPr>
        <p:blipFill>
          <a:blip r:embed="rId3">
            <a:alphaModFix/>
          </a:blip>
          <a:stretch>
            <a:fillRect/>
          </a:stretch>
        </p:blipFill>
        <p:spPr>
          <a:xfrm>
            <a:off x="332899" y="0"/>
            <a:ext cx="8478203" cy="51435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3" name="Google Shape;27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74" name="Google Shape;27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28</a:t>
            </a:fld>
            <a:endParaRPr/>
          </a:p>
        </p:txBody>
      </p:sp>
      <p:pic>
        <p:nvPicPr>
          <p:cNvPr id="275" name="Google Shape;275;p40"/>
          <p:cNvPicPr preferRelativeResize="0"/>
          <p:nvPr/>
        </p:nvPicPr>
        <p:blipFill>
          <a:blip r:embed="rId3">
            <a:alphaModFix/>
          </a:blip>
          <a:stretch>
            <a:fillRect/>
          </a:stretch>
        </p:blipFill>
        <p:spPr>
          <a:xfrm>
            <a:off x="1800225" y="223838"/>
            <a:ext cx="5848350" cy="500062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11700" y="263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Mise en oeuvre des composants dans une application de gestion de contenu</a:t>
            </a:r>
            <a:endParaRPr/>
          </a:p>
        </p:txBody>
      </p:sp>
      <p:sp>
        <p:nvSpPr>
          <p:cNvPr id="281" name="Google Shape;281;p41"/>
          <p:cNvSpPr txBox="1">
            <a:spLocks noGrp="1"/>
          </p:cNvSpPr>
          <p:nvPr>
            <p:ph type="body" idx="1"/>
          </p:nvPr>
        </p:nvSpPr>
        <p:spPr>
          <a:xfrm>
            <a:off x="311700" y="1217800"/>
            <a:ext cx="8520600" cy="335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dirty="0"/>
              <a:t>Hébergements</a:t>
            </a:r>
            <a:endParaRPr dirty="0"/>
          </a:p>
          <a:p>
            <a:pPr marL="0" lvl="0" indent="0" algn="l" rtl="0">
              <a:spcBef>
                <a:spcPts val="1200"/>
              </a:spcBef>
              <a:spcAft>
                <a:spcPts val="0"/>
              </a:spcAft>
              <a:buNone/>
            </a:pPr>
            <a:r>
              <a:rPr lang="fr" dirty="0"/>
              <a:t>Sécurité et mise a </a:t>
            </a:r>
            <a:r>
              <a:rPr lang="fr" dirty="0" smtClean="0"/>
              <a:t>jour</a:t>
            </a:r>
            <a:endParaRPr dirty="0"/>
          </a:p>
        </p:txBody>
      </p:sp>
      <p:sp>
        <p:nvSpPr>
          <p:cNvPr id="282" name="Google Shape;28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1_ Introduction</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a:t>Résumé du projet:</a:t>
            </a:r>
            <a:endParaRPr/>
          </a:p>
          <a:p>
            <a:pPr marL="0" lvl="0" indent="0" algn="l" rtl="0">
              <a:spcBef>
                <a:spcPts val="1200"/>
              </a:spcBef>
              <a:spcAft>
                <a:spcPts val="0"/>
              </a:spcAft>
              <a:buNone/>
            </a:pPr>
            <a:r>
              <a:rPr lang="fr"/>
              <a:t>Mise en situation dans la demande d’une création d’une application web vitrine sur le thème de la restauration permettant de remplir toutes les compétences front-end et back end demandé pour l’ECF de ma formation graduate Développeur Front-End.</a:t>
            </a:r>
            <a:endParaRPr/>
          </a:p>
          <a:p>
            <a:pPr marL="0" lvl="0" indent="0" algn="l" rtl="0">
              <a:spcBef>
                <a:spcPts val="1200"/>
              </a:spcBef>
              <a:spcAft>
                <a:spcPts val="0"/>
              </a:spcAft>
              <a:buClr>
                <a:schemeClr val="dk1"/>
              </a:buClr>
              <a:buSzPct val="61111"/>
              <a:buFont typeface="Arial"/>
              <a:buNone/>
            </a:pPr>
            <a:r>
              <a:rPr lang="fr"/>
              <a:t>Trello</a:t>
            </a:r>
            <a:endParaRPr/>
          </a:p>
          <a:p>
            <a:pPr marL="0" lvl="0" indent="0" algn="l" rtl="0">
              <a:spcBef>
                <a:spcPts val="1200"/>
              </a:spcBef>
              <a:spcAft>
                <a:spcPts val="0"/>
              </a:spcAft>
              <a:buClr>
                <a:schemeClr val="dk1"/>
              </a:buClr>
              <a:buSzPct val="61111"/>
              <a:buFont typeface="Arial"/>
              <a:buNone/>
            </a:pPr>
            <a:r>
              <a:rPr lang="fr"/>
              <a:t>Figma</a:t>
            </a:r>
            <a:endParaRPr/>
          </a:p>
          <a:p>
            <a:pPr marL="0" lvl="0" indent="0" algn="l" rtl="0">
              <a:spcBef>
                <a:spcPts val="1200"/>
              </a:spcBef>
              <a:spcAft>
                <a:spcPts val="0"/>
              </a:spcAft>
              <a:buClr>
                <a:schemeClr val="dk1"/>
              </a:buClr>
              <a:buSzPct val="61111"/>
              <a:buFont typeface="Arial"/>
              <a:buNone/>
            </a:pPr>
            <a:r>
              <a:rPr lang="fr"/>
              <a:t>Excalidraw</a:t>
            </a:r>
            <a:endParaRPr/>
          </a:p>
          <a:p>
            <a:pPr marL="0" lvl="0" indent="0" algn="l" rtl="0">
              <a:spcBef>
                <a:spcPts val="1200"/>
              </a:spcBef>
              <a:spcAft>
                <a:spcPts val="0"/>
              </a:spcAft>
              <a:buClr>
                <a:schemeClr val="dk1"/>
              </a:buClr>
              <a:buSzPct val="61111"/>
              <a:buFont typeface="Arial"/>
              <a:buNone/>
            </a:pPr>
            <a:r>
              <a:rPr lang="fr"/>
              <a:t>Front-End</a:t>
            </a:r>
            <a:endParaRPr/>
          </a:p>
          <a:p>
            <a:pPr marL="0" lvl="0" indent="0" algn="l" rtl="0">
              <a:spcBef>
                <a:spcPts val="1200"/>
              </a:spcBef>
              <a:spcAft>
                <a:spcPts val="0"/>
              </a:spcAft>
              <a:buClr>
                <a:schemeClr val="dk1"/>
              </a:buClr>
              <a:buSzPct val="61111"/>
              <a:buFont typeface="Arial"/>
              <a:buNone/>
            </a:pPr>
            <a:r>
              <a:rPr lang="fr"/>
              <a:t>Back-End</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Problèmes rencontrés et leurs résolutions</a:t>
            </a:r>
            <a:endParaRPr/>
          </a:p>
        </p:txBody>
      </p:sp>
      <p:sp>
        <p:nvSpPr>
          <p:cNvPr id="288" name="Google Shape;288;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dirty="0"/>
              <a:t>Connexion bdd en ligne (sql -&gt; sql2)</a:t>
            </a:r>
            <a:endParaRPr dirty="0"/>
          </a:p>
          <a:p>
            <a:pPr marL="0" lvl="0" indent="0" algn="l" rtl="0">
              <a:spcBef>
                <a:spcPts val="1200"/>
              </a:spcBef>
              <a:spcAft>
                <a:spcPts val="0"/>
              </a:spcAft>
              <a:buNone/>
            </a:pPr>
            <a:r>
              <a:rPr lang="fr" dirty="0"/>
              <a:t>Récupération d’informations (console log)</a:t>
            </a:r>
            <a:endParaRPr dirty="0"/>
          </a:p>
          <a:p>
            <a:pPr marL="0" lvl="0" indent="0" algn="l" rtl="0">
              <a:spcBef>
                <a:spcPts val="1200"/>
              </a:spcBef>
              <a:spcAft>
                <a:spcPts val="1200"/>
              </a:spcAft>
              <a:buClr>
                <a:schemeClr val="dk1"/>
              </a:buClr>
              <a:buSzPts val="1100"/>
              <a:buFont typeface="Arial"/>
              <a:buNone/>
            </a:pPr>
            <a:r>
              <a:rPr lang="fr" dirty="0" smtClean="0"/>
              <a:t>Veille </a:t>
            </a:r>
            <a:r>
              <a:rPr lang="fr" dirty="0"/>
              <a:t>techno</a:t>
            </a:r>
            <a:endParaRPr dirty="0"/>
          </a:p>
        </p:txBody>
      </p:sp>
      <p:sp>
        <p:nvSpPr>
          <p:cNvPr id="289" name="Google Shape;28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30</a:t>
            </a:fld>
            <a:endParaRPr/>
          </a:p>
        </p:txBody>
      </p:sp>
      <p:pic>
        <p:nvPicPr>
          <p:cNvPr id="290" name="Google Shape;290;p42"/>
          <p:cNvPicPr preferRelativeResize="0"/>
          <p:nvPr/>
        </p:nvPicPr>
        <p:blipFill>
          <a:blip r:embed="rId3">
            <a:alphaModFix/>
          </a:blip>
          <a:stretch>
            <a:fillRect/>
          </a:stretch>
        </p:blipFill>
        <p:spPr>
          <a:xfrm>
            <a:off x="4760793" y="1017725"/>
            <a:ext cx="4383208" cy="3416399"/>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6" name="Google Shape;29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97" name="Google Shape;29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31</a:t>
            </a:fld>
            <a:endParaRPr/>
          </a:p>
        </p:txBody>
      </p:sp>
      <p:pic>
        <p:nvPicPr>
          <p:cNvPr id="298" name="Google Shape;298;p43"/>
          <p:cNvPicPr preferRelativeResize="0"/>
          <p:nvPr/>
        </p:nvPicPr>
        <p:blipFill>
          <a:blip r:embed="rId3">
            <a:alphaModFix/>
          </a:blip>
          <a:stretch>
            <a:fillRect/>
          </a:stretch>
        </p:blipFill>
        <p:spPr>
          <a:xfrm>
            <a:off x="839792" y="0"/>
            <a:ext cx="7693565" cy="51435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Conclusion</a:t>
            </a:r>
            <a:endParaRPr/>
          </a:p>
        </p:txBody>
      </p:sp>
      <p:sp>
        <p:nvSpPr>
          <p:cNvPr id="304" name="Google Shape;30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t>Ce projet a été une opportunité pour moi de mettre en pratique les compétences que j’ai acquises et d’approfondir certains points que je n’avaient pas encore expérimenté. J’ai appris beaucoup de choses en cours de route et je suis fier du résultat final.</a:t>
            </a: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b="1"/>
          </a:p>
        </p:txBody>
      </p:sp>
      <p:sp>
        <p:nvSpPr>
          <p:cNvPr id="305" name="Google Shape;30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32</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2_ Conception graphique</a:t>
            </a:r>
            <a:endParaRPr/>
          </a:p>
        </p:txBody>
      </p:sp>
      <p:sp>
        <p:nvSpPr>
          <p:cNvPr id="77" name="Google Shape;77;p16"/>
          <p:cNvSpPr txBox="1">
            <a:spLocks noGrp="1"/>
          </p:cNvSpPr>
          <p:nvPr>
            <p:ph type="body" idx="1"/>
          </p:nvPr>
        </p:nvSpPr>
        <p:spPr>
          <a:xfrm>
            <a:off x="311700" y="1152475"/>
            <a:ext cx="45369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fr"/>
              <a:t>Cahier des charges :</a:t>
            </a:r>
            <a:endParaRPr/>
          </a:p>
          <a:p>
            <a:pPr marL="0" lvl="0" indent="0" algn="l" rtl="0">
              <a:spcBef>
                <a:spcPts val="1200"/>
              </a:spcBef>
              <a:spcAft>
                <a:spcPts val="0"/>
              </a:spcAft>
              <a:buNone/>
            </a:pPr>
            <a:r>
              <a:rPr lang="fr"/>
              <a:t>Le nouveau restaurant du Chef Arnaud Michant à besoin d’une application web vitrine le “Quai Antique”.</a:t>
            </a:r>
            <a:endParaRPr/>
          </a:p>
          <a:p>
            <a:pPr marL="0" lvl="0" indent="0" algn="l" rtl="0">
              <a:spcBef>
                <a:spcPts val="1200"/>
              </a:spcBef>
              <a:spcAft>
                <a:spcPts val="0"/>
              </a:spcAft>
              <a:buNone/>
            </a:pPr>
            <a:r>
              <a:rPr lang="fr"/>
              <a:t>Plusieurs fonctionnalités sont désirées.</a:t>
            </a:r>
            <a:endParaRPr/>
          </a:p>
          <a:p>
            <a:pPr marL="0" lvl="0" indent="0" algn="l" rtl="0">
              <a:spcBef>
                <a:spcPts val="1200"/>
              </a:spcBef>
              <a:spcAft>
                <a:spcPts val="0"/>
              </a:spcAft>
              <a:buNone/>
            </a:pPr>
            <a:r>
              <a:rPr lang="fr"/>
              <a:t>Horaires d’ouvertures</a:t>
            </a:r>
            <a:endParaRPr/>
          </a:p>
          <a:p>
            <a:pPr marL="0" lvl="0" indent="0" algn="l" rtl="0">
              <a:spcBef>
                <a:spcPts val="1200"/>
              </a:spcBef>
              <a:spcAft>
                <a:spcPts val="0"/>
              </a:spcAft>
              <a:buNone/>
            </a:pPr>
            <a:r>
              <a:rPr lang="fr"/>
              <a:t>La carte du restaurant devra être sur une page dédiée</a:t>
            </a:r>
            <a:endParaRPr/>
          </a:p>
          <a:p>
            <a:pPr marL="0" lvl="0" indent="0" algn="l" rtl="0">
              <a:spcBef>
                <a:spcPts val="1200"/>
              </a:spcBef>
              <a:spcAft>
                <a:spcPts val="0"/>
              </a:spcAft>
              <a:buNone/>
            </a:pPr>
            <a:r>
              <a:rPr lang="fr"/>
              <a:t>Pouvoir créer un compte, se connecter, et un compte admin</a:t>
            </a:r>
            <a:endParaRPr/>
          </a:p>
          <a:p>
            <a:pPr marL="0" lvl="0" indent="0" algn="l" rtl="0">
              <a:spcBef>
                <a:spcPts val="1200"/>
              </a:spcBef>
              <a:spcAft>
                <a:spcPts val="0"/>
              </a:spcAft>
              <a:buNone/>
            </a:pPr>
            <a:r>
              <a:rPr lang="fr"/>
              <a:t>Système de réservation</a:t>
            </a:r>
            <a:endParaRPr/>
          </a:p>
          <a:p>
            <a:pPr marL="0" lvl="0" indent="0" algn="l" rtl="0">
              <a:spcBef>
                <a:spcPts val="1200"/>
              </a:spcBef>
              <a:spcAft>
                <a:spcPts val="1200"/>
              </a:spcAft>
              <a:buNone/>
            </a:pPr>
            <a:r>
              <a:rPr lang="fr"/>
              <a:t>Paramètres clients</a:t>
            </a:r>
            <a:endParaRPr/>
          </a:p>
        </p:txBody>
      </p:sp>
      <p:pic>
        <p:nvPicPr>
          <p:cNvPr id="78" name="Google Shape;78;p16"/>
          <p:cNvPicPr preferRelativeResize="0"/>
          <p:nvPr/>
        </p:nvPicPr>
        <p:blipFill>
          <a:blip r:embed="rId3">
            <a:alphaModFix/>
          </a:blip>
          <a:stretch>
            <a:fillRect/>
          </a:stretch>
        </p:blipFill>
        <p:spPr>
          <a:xfrm>
            <a:off x="5853225" y="320225"/>
            <a:ext cx="2744575" cy="4503051"/>
          </a:xfrm>
          <a:prstGeom prst="rect">
            <a:avLst/>
          </a:prstGeom>
          <a:noFill/>
          <a:ln>
            <a:noFill/>
          </a:ln>
        </p:spPr>
      </p:pic>
      <p:sp>
        <p:nvSpPr>
          <p:cNvPr id="79" name="Google Shape;7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Front-End</a:t>
            </a: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React</a:t>
            </a:r>
            <a:endParaRPr/>
          </a:p>
          <a:p>
            <a:pPr marL="0" lvl="0" indent="0" algn="l" rtl="0">
              <a:spcBef>
                <a:spcPts val="1200"/>
              </a:spcBef>
              <a:spcAft>
                <a:spcPts val="0"/>
              </a:spcAft>
              <a:buNone/>
            </a:pPr>
            <a:r>
              <a:rPr lang="fr"/>
              <a:t>HTML5</a:t>
            </a:r>
            <a:endParaRPr/>
          </a:p>
          <a:p>
            <a:pPr marL="0" lvl="0" indent="0" algn="l" rtl="0">
              <a:spcBef>
                <a:spcPts val="1200"/>
              </a:spcBef>
              <a:spcAft>
                <a:spcPts val="0"/>
              </a:spcAft>
              <a:buNone/>
            </a:pPr>
            <a:r>
              <a:rPr lang="fr"/>
              <a:t>CSS3</a:t>
            </a:r>
            <a:endParaRPr/>
          </a:p>
          <a:p>
            <a:pPr marL="0" lvl="0" indent="0" algn="l" rtl="0">
              <a:spcBef>
                <a:spcPts val="1200"/>
              </a:spcBef>
              <a:spcAft>
                <a:spcPts val="0"/>
              </a:spcAft>
              <a:buNone/>
            </a:pPr>
            <a:r>
              <a:rPr lang="fr"/>
              <a:t>JavaScript</a:t>
            </a:r>
            <a:endParaRPr/>
          </a:p>
          <a:p>
            <a:pPr marL="0" lvl="0" indent="0" algn="l" rtl="0">
              <a:spcBef>
                <a:spcPts val="1200"/>
              </a:spcBef>
              <a:spcAft>
                <a:spcPts val="1200"/>
              </a:spcAft>
              <a:buNone/>
            </a:pPr>
            <a:r>
              <a:rPr lang="fr"/>
              <a:t>Tailwind</a:t>
            </a:r>
            <a:endParaRPr/>
          </a:p>
        </p:txBody>
      </p:sp>
      <p:pic>
        <p:nvPicPr>
          <p:cNvPr id="86" name="Google Shape;86;p17"/>
          <p:cNvPicPr preferRelativeResize="0"/>
          <p:nvPr/>
        </p:nvPicPr>
        <p:blipFill>
          <a:blip r:embed="rId3">
            <a:alphaModFix/>
          </a:blip>
          <a:stretch>
            <a:fillRect/>
          </a:stretch>
        </p:blipFill>
        <p:spPr>
          <a:xfrm>
            <a:off x="4887288" y="552175"/>
            <a:ext cx="1787900" cy="893950"/>
          </a:xfrm>
          <a:prstGeom prst="rect">
            <a:avLst/>
          </a:prstGeom>
          <a:noFill/>
          <a:ln>
            <a:noFill/>
          </a:ln>
        </p:spPr>
      </p:pic>
      <p:pic>
        <p:nvPicPr>
          <p:cNvPr id="87" name="Google Shape;87;p17"/>
          <p:cNvPicPr preferRelativeResize="0"/>
          <p:nvPr/>
        </p:nvPicPr>
        <p:blipFill>
          <a:blip r:embed="rId4">
            <a:alphaModFix/>
          </a:blip>
          <a:stretch>
            <a:fillRect/>
          </a:stretch>
        </p:blipFill>
        <p:spPr>
          <a:xfrm>
            <a:off x="6714000" y="1638575"/>
            <a:ext cx="933175" cy="933175"/>
          </a:xfrm>
          <a:prstGeom prst="rect">
            <a:avLst/>
          </a:prstGeom>
          <a:noFill/>
          <a:ln>
            <a:noFill/>
          </a:ln>
        </p:spPr>
      </p:pic>
      <p:pic>
        <p:nvPicPr>
          <p:cNvPr id="88" name="Google Shape;88;p17"/>
          <p:cNvPicPr preferRelativeResize="0"/>
          <p:nvPr/>
        </p:nvPicPr>
        <p:blipFill>
          <a:blip r:embed="rId5">
            <a:alphaModFix/>
          </a:blip>
          <a:stretch>
            <a:fillRect/>
          </a:stretch>
        </p:blipFill>
        <p:spPr>
          <a:xfrm>
            <a:off x="3915300" y="1638575"/>
            <a:ext cx="933175" cy="933149"/>
          </a:xfrm>
          <a:prstGeom prst="rect">
            <a:avLst/>
          </a:prstGeom>
          <a:noFill/>
          <a:ln>
            <a:noFill/>
          </a:ln>
        </p:spPr>
      </p:pic>
      <p:pic>
        <p:nvPicPr>
          <p:cNvPr id="89" name="Google Shape;89;p17"/>
          <p:cNvPicPr preferRelativeResize="0"/>
          <p:nvPr/>
        </p:nvPicPr>
        <p:blipFill>
          <a:blip r:embed="rId6">
            <a:alphaModFix/>
          </a:blip>
          <a:stretch>
            <a:fillRect/>
          </a:stretch>
        </p:blipFill>
        <p:spPr>
          <a:xfrm>
            <a:off x="5314650" y="2304200"/>
            <a:ext cx="933175" cy="933175"/>
          </a:xfrm>
          <a:prstGeom prst="rect">
            <a:avLst/>
          </a:prstGeom>
          <a:noFill/>
          <a:ln>
            <a:noFill/>
          </a:ln>
        </p:spPr>
      </p:pic>
      <p:pic>
        <p:nvPicPr>
          <p:cNvPr id="90" name="Google Shape;90;p17"/>
          <p:cNvPicPr preferRelativeResize="0"/>
          <p:nvPr/>
        </p:nvPicPr>
        <p:blipFill>
          <a:blip r:embed="rId7">
            <a:alphaModFix/>
          </a:blip>
          <a:stretch>
            <a:fillRect/>
          </a:stretch>
        </p:blipFill>
        <p:spPr>
          <a:xfrm>
            <a:off x="5314650" y="3453925"/>
            <a:ext cx="933175" cy="933175"/>
          </a:xfrm>
          <a:prstGeom prst="rect">
            <a:avLst/>
          </a:prstGeom>
          <a:noFill/>
          <a:ln>
            <a:noFill/>
          </a:ln>
        </p:spPr>
      </p:pic>
      <p:sp>
        <p:nvSpPr>
          <p:cNvPr id="91" name="Google Shape;9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Maquettage de l’application</a:t>
            </a:r>
            <a:endParaRPr/>
          </a:p>
        </p:txBody>
      </p:sp>
      <p:sp>
        <p:nvSpPr>
          <p:cNvPr id="97" name="Google Shape;9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Phase d’analyse</a:t>
            </a:r>
            <a:endParaRPr/>
          </a:p>
          <a:p>
            <a:pPr marL="0" lvl="0" indent="0" algn="l" rtl="0">
              <a:spcBef>
                <a:spcPts val="1200"/>
              </a:spcBef>
              <a:spcAft>
                <a:spcPts val="0"/>
              </a:spcAft>
              <a:buNone/>
            </a:pPr>
            <a:r>
              <a:rPr lang="fr"/>
              <a:t>Planification des tâches</a:t>
            </a:r>
            <a:endParaRPr/>
          </a:p>
          <a:p>
            <a:pPr marL="0" lvl="0" indent="0" algn="l" rtl="0">
              <a:spcBef>
                <a:spcPts val="1200"/>
              </a:spcBef>
              <a:spcAft>
                <a:spcPts val="0"/>
              </a:spcAft>
              <a:buNone/>
            </a:pPr>
            <a:r>
              <a:rPr lang="fr"/>
              <a:t>Diagrammes UML (cas d’utilisation, séquence, classe)</a:t>
            </a:r>
            <a:endParaRPr/>
          </a:p>
          <a:p>
            <a:pPr marL="0" lvl="0" indent="0" algn="l" rtl="0">
              <a:spcBef>
                <a:spcPts val="1200"/>
              </a:spcBef>
              <a:spcAft>
                <a:spcPts val="0"/>
              </a:spcAft>
              <a:buNone/>
            </a:pPr>
            <a:r>
              <a:rPr lang="fr"/>
              <a:t>User stories (Personna)</a:t>
            </a:r>
            <a:endParaRPr/>
          </a:p>
          <a:p>
            <a:pPr marL="0" lvl="0" indent="0" algn="l" rtl="0">
              <a:spcBef>
                <a:spcPts val="1200"/>
              </a:spcBef>
              <a:spcAft>
                <a:spcPts val="0"/>
              </a:spcAft>
              <a:buNone/>
            </a:pPr>
            <a:r>
              <a:rPr lang="fr"/>
              <a:t>Charte graphique</a:t>
            </a:r>
            <a:endParaRPr/>
          </a:p>
          <a:p>
            <a:pPr marL="0" lvl="0" indent="0" algn="l" rtl="0">
              <a:spcBef>
                <a:spcPts val="1200"/>
              </a:spcBef>
              <a:spcAft>
                <a:spcPts val="0"/>
              </a:spcAft>
              <a:buClr>
                <a:schemeClr val="dk1"/>
              </a:buClr>
              <a:buSzPts val="1100"/>
              <a:buFont typeface="Arial"/>
              <a:buNone/>
            </a:pPr>
            <a:r>
              <a:rPr lang="fr"/>
              <a:t>Zoning/Wireframe/Mockup</a:t>
            </a:r>
            <a:endParaRPr/>
          </a:p>
          <a:p>
            <a:pPr marL="0" lvl="0" indent="0" algn="l" rtl="0">
              <a:spcBef>
                <a:spcPts val="1200"/>
              </a:spcBef>
              <a:spcAft>
                <a:spcPts val="0"/>
              </a:spcAft>
              <a:buNone/>
            </a:pPr>
            <a:r>
              <a:rPr lang="fr"/>
              <a:t>Documentation technique</a:t>
            </a:r>
            <a:endParaRPr/>
          </a:p>
          <a:p>
            <a:pPr marL="0" lvl="0" indent="0" algn="l" rtl="0">
              <a:spcBef>
                <a:spcPts val="1200"/>
              </a:spcBef>
              <a:spcAft>
                <a:spcPts val="1200"/>
              </a:spcAft>
              <a:buClr>
                <a:schemeClr val="dk1"/>
              </a:buClr>
              <a:buSzPts val="1100"/>
              <a:buFont typeface="Arial"/>
              <a:buNone/>
            </a:pPr>
            <a:endParaRPr/>
          </a:p>
        </p:txBody>
      </p:sp>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 name="Google Shape;105;p19"/>
          <p:cNvPicPr preferRelativeResize="0"/>
          <p:nvPr/>
        </p:nvPicPr>
        <p:blipFill>
          <a:blip r:embed="rId3">
            <a:alphaModFix/>
          </a:blip>
          <a:stretch>
            <a:fillRect/>
          </a:stretch>
        </p:blipFill>
        <p:spPr>
          <a:xfrm>
            <a:off x="2173477" y="83200"/>
            <a:ext cx="4797047" cy="5143500"/>
          </a:xfrm>
          <a:prstGeom prst="rect">
            <a:avLst/>
          </a:prstGeom>
          <a:noFill/>
          <a:ln>
            <a:noFill/>
          </a:ln>
        </p:spPr>
      </p:pic>
      <p:sp>
        <p:nvSpPr>
          <p:cNvPr id="106" name="Google Shape;10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0"/>
          <p:cNvPicPr preferRelativeResize="0"/>
          <p:nvPr/>
        </p:nvPicPr>
        <p:blipFill>
          <a:blip r:embed="rId3">
            <a:alphaModFix/>
          </a:blip>
          <a:stretch>
            <a:fillRect/>
          </a:stretch>
        </p:blipFill>
        <p:spPr>
          <a:xfrm>
            <a:off x="7" y="0"/>
            <a:ext cx="4250887" cy="5143500"/>
          </a:xfrm>
          <a:prstGeom prst="rect">
            <a:avLst/>
          </a:prstGeom>
          <a:noFill/>
          <a:ln>
            <a:noFill/>
          </a:ln>
        </p:spPr>
      </p:pic>
      <p:pic>
        <p:nvPicPr>
          <p:cNvPr id="114" name="Google Shape;114;p20"/>
          <p:cNvPicPr preferRelativeResize="0"/>
          <p:nvPr/>
        </p:nvPicPr>
        <p:blipFill>
          <a:blip r:embed="rId4">
            <a:alphaModFix/>
          </a:blip>
          <a:stretch>
            <a:fillRect/>
          </a:stretch>
        </p:blipFill>
        <p:spPr>
          <a:xfrm>
            <a:off x="4786612" y="0"/>
            <a:ext cx="4357376" cy="5143500"/>
          </a:xfrm>
          <a:prstGeom prst="rect">
            <a:avLst/>
          </a:prstGeom>
          <a:noFill/>
          <a:ln>
            <a:noFill/>
          </a:ln>
        </p:spPr>
      </p:pic>
      <p:sp>
        <p:nvSpPr>
          <p:cNvPr id="115" name="Google Shape;11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1" name="Google Shape;12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2" name="Google Shape;12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9</a:t>
            </a:fld>
            <a:endParaRPr/>
          </a:p>
        </p:txBody>
      </p:sp>
      <p:pic>
        <p:nvPicPr>
          <p:cNvPr id="123" name="Google Shape;123;p21"/>
          <p:cNvPicPr preferRelativeResize="0"/>
          <p:nvPr/>
        </p:nvPicPr>
        <p:blipFill>
          <a:blip r:embed="rId3">
            <a:alphaModFix/>
          </a:blip>
          <a:stretch>
            <a:fillRect/>
          </a:stretch>
        </p:blipFill>
        <p:spPr>
          <a:xfrm>
            <a:off x="1" y="0"/>
            <a:ext cx="4486998" cy="5143500"/>
          </a:xfrm>
          <a:prstGeom prst="rect">
            <a:avLst/>
          </a:prstGeom>
          <a:noFill/>
          <a:ln>
            <a:noFill/>
          </a:ln>
        </p:spPr>
      </p:pic>
      <p:pic>
        <p:nvPicPr>
          <p:cNvPr id="124" name="Google Shape;124;p21"/>
          <p:cNvPicPr preferRelativeResize="0"/>
          <p:nvPr/>
        </p:nvPicPr>
        <p:blipFill>
          <a:blip r:embed="rId4">
            <a:alphaModFix/>
          </a:blip>
          <a:stretch>
            <a:fillRect/>
          </a:stretch>
        </p:blipFill>
        <p:spPr>
          <a:xfrm>
            <a:off x="5457891" y="0"/>
            <a:ext cx="3686118"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2455</Words>
  <Application>Microsoft Office PowerPoint</Application>
  <PresentationFormat>Affichage à l'écran (16:9)</PresentationFormat>
  <Paragraphs>280</Paragraphs>
  <Slides>32</Slides>
  <Notes>32</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32</vt:i4>
      </vt:variant>
    </vt:vector>
  </HeadingPairs>
  <TitlesOfParts>
    <vt:vector size="34" baseType="lpstr">
      <vt:lpstr>Arial</vt:lpstr>
      <vt:lpstr>Simple Light</vt:lpstr>
      <vt:lpstr>Présentation projet </vt:lpstr>
      <vt:lpstr>Plan de la présentation</vt:lpstr>
      <vt:lpstr>1_ Introduction</vt:lpstr>
      <vt:lpstr>2_ Conception graphique</vt:lpstr>
      <vt:lpstr>Front-End</vt:lpstr>
      <vt:lpstr>Maquettage de l’application</vt:lpstr>
      <vt:lpstr>Présentation PowerPoint</vt:lpstr>
      <vt:lpstr>Présentation PowerPoint</vt:lpstr>
      <vt:lpstr>Présentation PowerPoint</vt:lpstr>
      <vt:lpstr>Présentation PowerPoint</vt:lpstr>
      <vt:lpstr>3_ Présentation du site</vt:lpstr>
      <vt:lpstr>Réalisation de l’interface web statique et adaptable</vt:lpstr>
      <vt:lpstr>Présentation PowerPoint</vt:lpstr>
      <vt:lpstr>Interface utilisateur web dynamique</vt:lpstr>
      <vt:lpstr>Présentation PowerPoint</vt:lpstr>
      <vt:lpstr>Interface utilisateur avec solution de gestion de contenu</vt:lpstr>
      <vt:lpstr>Présentation PowerPoint</vt:lpstr>
      <vt:lpstr>Présentation PowerPoint</vt:lpstr>
      <vt:lpstr>Back-End</vt:lpstr>
      <vt:lpstr>Développer la partie Back-End de l’application</vt:lpstr>
      <vt:lpstr>Présentation PowerPoint</vt:lpstr>
      <vt:lpstr>Création de la base de données</vt:lpstr>
      <vt:lpstr>Présentation PowerPoint</vt:lpstr>
      <vt:lpstr>Présentation PowerPoint</vt:lpstr>
      <vt:lpstr>Présentation PowerPoint</vt:lpstr>
      <vt:lpstr>Composants d’accès aux données</vt:lpstr>
      <vt:lpstr>Présentation PowerPoint</vt:lpstr>
      <vt:lpstr>Présentation PowerPoint</vt:lpstr>
      <vt:lpstr>Mise en oeuvre des composants dans une application de gestion de contenu</vt:lpstr>
      <vt:lpstr>Problèmes rencontrés et leurs résolutions</vt:lpstr>
      <vt:lpstr>Présentation PowerPoint</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projet </dc:title>
  <cp:lastModifiedBy>Compte Microsoft</cp:lastModifiedBy>
  <cp:revision>32</cp:revision>
  <dcterms:modified xsi:type="dcterms:W3CDTF">2023-07-11T08:39:25Z</dcterms:modified>
</cp:coreProperties>
</file>